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368" r:id="rId2"/>
    <p:sldId id="398" r:id="rId3"/>
    <p:sldId id="399" r:id="rId4"/>
    <p:sldId id="402" r:id="rId5"/>
    <p:sldId id="401" r:id="rId6"/>
    <p:sldId id="400" r:id="rId7"/>
    <p:sldId id="344" r:id="rId8"/>
    <p:sldId id="384" r:id="rId9"/>
    <p:sldId id="385" r:id="rId10"/>
    <p:sldId id="403" r:id="rId11"/>
    <p:sldId id="309" r:id="rId12"/>
    <p:sldId id="310" r:id="rId13"/>
    <p:sldId id="311" r:id="rId14"/>
    <p:sldId id="312" r:id="rId15"/>
    <p:sldId id="313" r:id="rId16"/>
    <p:sldId id="314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86" r:id="rId28"/>
    <p:sldId id="369" r:id="rId29"/>
    <p:sldId id="373" r:id="rId30"/>
    <p:sldId id="371" r:id="rId31"/>
    <p:sldId id="372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70" r:id="rId43"/>
    <p:sldId id="387" r:id="rId44"/>
    <p:sldId id="388" r:id="rId45"/>
    <p:sldId id="303" r:id="rId46"/>
    <p:sldId id="392" r:id="rId47"/>
    <p:sldId id="393" r:id="rId48"/>
    <p:sldId id="345" r:id="rId49"/>
    <p:sldId id="305" r:id="rId50"/>
    <p:sldId id="302" r:id="rId51"/>
    <p:sldId id="304" r:id="rId52"/>
    <p:sldId id="306" r:id="rId53"/>
    <p:sldId id="301" r:id="rId54"/>
    <p:sldId id="347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5" r:id="rId71"/>
    <p:sldId id="36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45" autoAdjust="0"/>
  </p:normalViewPr>
  <p:slideViewPr>
    <p:cSldViewPr>
      <p:cViewPr varScale="1">
        <p:scale>
          <a:sx n="70" d="100"/>
          <a:sy n="70" d="100"/>
        </p:scale>
        <p:origin x="6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io\My%20Documents\Transfer&#234;ncias\9.2.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5064587419297"/>
          <c:y val="3.7963795090678702E-2"/>
          <c:w val="0.72005509202732565"/>
          <c:h val="0.94373382713481846"/>
        </c:manualLayout>
      </c:layout>
      <c:lineChart>
        <c:grouping val="standard"/>
        <c:varyColors val="0"/>
        <c:ser>
          <c:idx val="0"/>
          <c:order val="0"/>
          <c:tx>
            <c:strRef>
              <c:f>Folha1!$A$8</c:f>
              <c:strCache>
                <c:ptCount val="1"/>
                <c:pt idx="0">
                  <c:v>Exportaciones de bienes y servicios</c:v>
                </c:pt>
              </c:strCache>
            </c:strRef>
          </c:tx>
          <c:marker>
            <c:symbol val="none"/>
          </c:marker>
          <c:cat>
            <c:strRef>
              <c:f>Folha1!$B$6:$AD$7</c:f>
              <c:strCach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strCache>
            </c:strRef>
          </c:cat>
          <c:val>
            <c:numRef>
              <c:f>Folha1!$B$8:$AD$8</c:f>
              <c:numCache>
                <c:formatCode>###\ ###\ ##0.0</c:formatCode>
                <c:ptCount val="29"/>
                <c:pt idx="0">
                  <c:v>106561.55295127929</c:v>
                </c:pt>
                <c:pt idx="1">
                  <c:v>113693.11052355882</c:v>
                </c:pt>
                <c:pt idx="2">
                  <c:v>114063.51664908612</c:v>
                </c:pt>
                <c:pt idx="3">
                  <c:v>120803.09529167197</c:v>
                </c:pt>
                <c:pt idx="4">
                  <c:v>131178.32446971949</c:v>
                </c:pt>
                <c:pt idx="5">
                  <c:v>132953.41949779706</c:v>
                </c:pt>
                <c:pt idx="6">
                  <c:v>133252.57888102374</c:v>
                </c:pt>
                <c:pt idx="7">
                  <c:v>145198.89041947268</c:v>
                </c:pt>
                <c:pt idx="8">
                  <c:v>155409.52618250292</c:v>
                </c:pt>
                <c:pt idx="9">
                  <c:v>165822.95755856231</c:v>
                </c:pt>
                <c:pt idx="10">
                  <c:v>176419.22236025147</c:v>
                </c:pt>
                <c:pt idx="11">
                  <c:v>179833.00705549077</c:v>
                </c:pt>
                <c:pt idx="12">
                  <c:v>195887.00485847978</c:v>
                </c:pt>
                <c:pt idx="13">
                  <c:v>217623.47783257539</c:v>
                </c:pt>
                <c:pt idx="14">
                  <c:v>239807.34591949644</c:v>
                </c:pt>
                <c:pt idx="15">
                  <c:v>264405.5845235844</c:v>
                </c:pt>
                <c:pt idx="16">
                  <c:v>293882.83269789448</c:v>
                </c:pt>
                <c:pt idx="17">
                  <c:v>323203.63822307612</c:v>
                </c:pt>
                <c:pt idx="18">
                  <c:v>347240.57240939676</c:v>
                </c:pt>
                <c:pt idx="19">
                  <c:v>368350.79792902665</c:v>
                </c:pt>
                <c:pt idx="20">
                  <c:v>410476.52989657392</c:v>
                </c:pt>
                <c:pt idx="21">
                  <c:v>419242.23064087704</c:v>
                </c:pt>
                <c:pt idx="22">
                  <c:v>425739.20240774361</c:v>
                </c:pt>
                <c:pt idx="23">
                  <c:v>443155.42788742221</c:v>
                </c:pt>
                <c:pt idx="24">
                  <c:v>487043.64153850323</c:v>
                </c:pt>
                <c:pt idx="25">
                  <c:v>527182.9738118035</c:v>
                </c:pt>
                <c:pt idx="26">
                  <c:v>564845.66096662905</c:v>
                </c:pt>
                <c:pt idx="27">
                  <c:v>588281.00922855129</c:v>
                </c:pt>
                <c:pt idx="28">
                  <c:v>597043.51147274743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Folha1!$A$9</c:f>
              <c:strCache>
                <c:ptCount val="1"/>
                <c:pt idx="0">
                  <c:v>Importaciones de bienes y servicios</c:v>
                </c:pt>
              </c:strCache>
            </c:strRef>
          </c:tx>
          <c:marker>
            <c:symbol val="none"/>
          </c:marker>
          <c:cat>
            <c:strRef>
              <c:f>Folha1!$B$6:$AD$7</c:f>
              <c:strCach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strCache>
            </c:strRef>
          </c:cat>
          <c:val>
            <c:numRef>
              <c:f>Folha1!$B$9:$AD$9</c:f>
              <c:numCache>
                <c:formatCode>###\ ###\ ##0.0</c:formatCode>
                <c:ptCount val="29"/>
                <c:pt idx="0">
                  <c:v>-126297.04140928689</c:v>
                </c:pt>
                <c:pt idx="1">
                  <c:v>-131551.03359389532</c:v>
                </c:pt>
                <c:pt idx="2">
                  <c:v>-114725.30557050422</c:v>
                </c:pt>
                <c:pt idx="3">
                  <c:v>-84972.526108862861</c:v>
                </c:pt>
                <c:pt idx="4">
                  <c:v>-87425.040290334058</c:v>
                </c:pt>
                <c:pt idx="5">
                  <c:v>-90015.661312934346</c:v>
                </c:pt>
                <c:pt idx="6">
                  <c:v>-97558.780797336221</c:v>
                </c:pt>
                <c:pt idx="7">
                  <c:v>-101828.2042151238</c:v>
                </c:pt>
                <c:pt idx="8">
                  <c:v>-109364.08838761237</c:v>
                </c:pt>
                <c:pt idx="9">
                  <c:v>-114254.70224045265</c:v>
                </c:pt>
                <c:pt idx="10">
                  <c:v>-134599.10422475281</c:v>
                </c:pt>
                <c:pt idx="11">
                  <c:v>-154892.45961683831</c:v>
                </c:pt>
                <c:pt idx="12">
                  <c:v>-184133.34819452208</c:v>
                </c:pt>
                <c:pt idx="13">
                  <c:v>-207227.55167387944</c:v>
                </c:pt>
                <c:pt idx="14">
                  <c:v>-246455.73354669221</c:v>
                </c:pt>
                <c:pt idx="15">
                  <c:v>-254390.55784304679</c:v>
                </c:pt>
                <c:pt idx="16">
                  <c:v>-286877.28488606017</c:v>
                </c:pt>
                <c:pt idx="17">
                  <c:v>-341655.79981661192</c:v>
                </c:pt>
                <c:pt idx="18">
                  <c:v>-377320.15151766111</c:v>
                </c:pt>
                <c:pt idx="19">
                  <c:v>-374416.21376245125</c:v>
                </c:pt>
                <c:pt idx="20">
                  <c:v>-424415.9553333802</c:v>
                </c:pt>
                <c:pt idx="21">
                  <c:v>-427488.81553215528</c:v>
                </c:pt>
                <c:pt idx="22">
                  <c:v>-398138.76712900784</c:v>
                </c:pt>
                <c:pt idx="23">
                  <c:v>-399329.05263596534</c:v>
                </c:pt>
                <c:pt idx="24">
                  <c:v>-451383.09821434243</c:v>
                </c:pt>
                <c:pt idx="25">
                  <c:v>-507058.2362557078</c:v>
                </c:pt>
                <c:pt idx="26">
                  <c:v>-572094.68222291372</c:v>
                </c:pt>
                <c:pt idx="27">
                  <c:v>-643341.57934001042</c:v>
                </c:pt>
                <c:pt idx="28">
                  <c:v>-700901.91888888145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Folha1!$A$10</c:f>
              <c:strCache>
                <c:ptCount val="1"/>
                <c:pt idx="0">
                  <c:v>Balance Comercial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40" baseline="0"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Folha1!$B$6:$AD$7</c:f>
              <c:strCach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strCache>
            </c:strRef>
          </c:cat>
          <c:val>
            <c:numRef>
              <c:f>Folha1!$B$10:$AD$10</c:f>
              <c:numCache>
                <c:formatCode>###\ ###\ ##0.0</c:formatCode>
                <c:ptCount val="29"/>
                <c:pt idx="0">
                  <c:v>-13123.574892150878</c:v>
                </c:pt>
                <c:pt idx="1">
                  <c:v>-16148.026186169251</c:v>
                </c:pt>
                <c:pt idx="2">
                  <c:v>-1075.9778697365402</c:v>
                </c:pt>
                <c:pt idx="3">
                  <c:v>28769.433221482112</c:v>
                </c:pt>
                <c:pt idx="4">
                  <c:v>34776.878935062603</c:v>
                </c:pt>
                <c:pt idx="5">
                  <c:v>30000.363813921525</c:v>
                </c:pt>
                <c:pt idx="6">
                  <c:v>13325.439237182138</c:v>
                </c:pt>
                <c:pt idx="7">
                  <c:v>16476.472355256759</c:v>
                </c:pt>
                <c:pt idx="8">
                  <c:v>18682.074337199356</c:v>
                </c:pt>
                <c:pt idx="9">
                  <c:v>23140.068026307516</c:v>
                </c:pt>
                <c:pt idx="10">
                  <c:v>22054.215471220879</c:v>
                </c:pt>
                <c:pt idx="11">
                  <c:v>3271.1644928461901</c:v>
                </c:pt>
                <c:pt idx="12">
                  <c:v>-15080.385803148882</c:v>
                </c:pt>
                <c:pt idx="13">
                  <c:v>-20853.919153606512</c:v>
                </c:pt>
                <c:pt idx="14">
                  <c:v>-28255.983243307426</c:v>
                </c:pt>
                <c:pt idx="15">
                  <c:v>-12332.848147350294</c:v>
                </c:pt>
                <c:pt idx="16">
                  <c:v>-9887.9935413960011</c:v>
                </c:pt>
                <c:pt idx="17">
                  <c:v>-30719.049428226819</c:v>
                </c:pt>
                <c:pt idx="18">
                  <c:v>-54694.076208912447</c:v>
                </c:pt>
                <c:pt idx="19">
                  <c:v>-24288.21909275727</c:v>
                </c:pt>
                <c:pt idx="20">
                  <c:v>-13939.42543680669</c:v>
                </c:pt>
                <c:pt idx="21">
                  <c:v>-23677.803168547016</c:v>
                </c:pt>
                <c:pt idx="22">
                  <c:v>10821.440834807669</c:v>
                </c:pt>
                <c:pt idx="23">
                  <c:v>32275.150098062972</c:v>
                </c:pt>
                <c:pt idx="24">
                  <c:v>43331.800272036613</c:v>
                </c:pt>
                <c:pt idx="25">
                  <c:v>55706.049393608133</c:v>
                </c:pt>
                <c:pt idx="26">
                  <c:v>66167.472182298123</c:v>
                </c:pt>
                <c:pt idx="27">
                  <c:v>37249.169705067798</c:v>
                </c:pt>
                <c:pt idx="28">
                  <c:v>10264.574037408633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72552"/>
        <c:axId val="149572936"/>
      </c:lineChart>
      <c:catAx>
        <c:axId val="149572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572936"/>
        <c:crosses val="autoZero"/>
        <c:auto val="1"/>
        <c:lblAlgn val="ctr"/>
        <c:lblOffset val="100"/>
        <c:noMultiLvlLbl val="0"/>
      </c:catAx>
      <c:valAx>
        <c:axId val="149572936"/>
        <c:scaling>
          <c:orientation val="minMax"/>
        </c:scaling>
        <c:delete val="0"/>
        <c:axPos val="l"/>
        <c:majorGridlines/>
        <c:numFmt formatCode="###\ ###\ ##0.0" sourceLinked="1"/>
        <c:majorTickMark val="out"/>
        <c:minorTickMark val="none"/>
        <c:tickLblPos val="nextTo"/>
        <c:crossAx val="149572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04451088367384"/>
          <c:y val="0.12641431331064301"/>
          <c:w val="0.13016965857057827"/>
          <c:h val="0.650332386642917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0840C-37F4-45A6-8746-730A4CD081CD}" type="datetimeFigureOut">
              <a:rPr lang="pt-PT" smtClean="0"/>
              <a:pPr/>
              <a:t>02-11-2015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420A4-5B4E-4C95-9336-5C28CB8BD2E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711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420A4-5B4E-4C95-9336-5C28CB8BD2EF}" type="slidenum">
              <a:rPr lang="pt-PT" smtClean="0"/>
              <a:pPr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338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ABF2-B7F7-46D0-A6FF-D50A005546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7992888" cy="4525963"/>
          </a:xfrm>
        </p:spPr>
        <p:txBody>
          <a:bodyPr/>
          <a:lstStyle/>
          <a:p>
            <a:r>
              <a:rPr lang="pt-BR" sz="4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Consenso de </a:t>
            </a:r>
            <a:r>
              <a:rPr lang="pt-BR" sz="44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Washington: mudança de paradigma</a:t>
            </a:r>
            <a:endParaRPr lang="en-US" sz="4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Nasceu um novo paradigma de desenvolvimento, liderado pela empresa privada, com o Estado subsidiário, dirigido as exportações, aberto ao capital estrangeiro.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810332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 Consenso </a:t>
            </a:r>
            <a:r>
              <a:rPr lang="es-ES" dirty="0" smtClean="0"/>
              <a:t>de Washington?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415338" cy="4651647"/>
          </a:xfrm>
        </p:spPr>
        <p:txBody>
          <a:bodyPr>
            <a:normAutofit/>
          </a:bodyPr>
          <a:lstStyle/>
          <a:p>
            <a:pPr marL="457200" lvl="1" indent="0">
              <a:buSzTx/>
              <a:buNone/>
            </a:pPr>
            <a:r>
              <a:rPr lang="es-ES" dirty="0" err="1" smtClean="0"/>
              <a:t>Williamson</a:t>
            </a:r>
            <a:r>
              <a:rPr lang="es-ES" dirty="0" smtClean="0"/>
              <a:t> (1989)</a:t>
            </a:r>
          </a:p>
          <a:p>
            <a:pPr marL="1371600" lvl="2" indent="-457200"/>
            <a:r>
              <a:rPr lang="es-ES" dirty="0" smtClean="0"/>
              <a:t>Organiza </a:t>
            </a:r>
            <a:r>
              <a:rPr lang="es-ES" dirty="0" err="1" smtClean="0"/>
              <a:t>um</a:t>
            </a:r>
            <a:r>
              <a:rPr lang="es-ES" dirty="0" smtClean="0"/>
              <a:t> seminario sobre o </a:t>
            </a:r>
            <a:r>
              <a:rPr lang="es-ES" dirty="0" err="1" smtClean="0"/>
              <a:t>progresso</a:t>
            </a:r>
            <a:r>
              <a:rPr lang="es-ES" dirty="0" smtClean="0"/>
              <a:t> das reformas </a:t>
            </a:r>
            <a:r>
              <a:rPr lang="es-ES" dirty="0" err="1" smtClean="0"/>
              <a:t>em</a:t>
            </a:r>
            <a:r>
              <a:rPr lang="es-ES" dirty="0" smtClean="0"/>
              <a:t> AL</a:t>
            </a:r>
          </a:p>
          <a:p>
            <a:pPr marL="1371600" lvl="2" indent="-457200"/>
            <a:r>
              <a:rPr lang="es-ES" dirty="0" smtClean="0"/>
              <a:t>Prepara </a:t>
            </a:r>
            <a:r>
              <a:rPr lang="es-ES" dirty="0" err="1" smtClean="0"/>
              <a:t>um</a:t>
            </a:r>
            <a:r>
              <a:rPr lang="es-ES" dirty="0" smtClean="0"/>
              <a:t> listado de 10 políticas </a:t>
            </a:r>
            <a:r>
              <a:rPr lang="es-ES" dirty="0" err="1" smtClean="0"/>
              <a:t>propostas</a:t>
            </a:r>
            <a:r>
              <a:rPr lang="es-ES" dirty="0" smtClean="0"/>
              <a:t> para que </a:t>
            </a:r>
            <a:r>
              <a:rPr lang="es-ES" dirty="0" err="1" smtClean="0"/>
              <a:t>servisse</a:t>
            </a:r>
            <a:r>
              <a:rPr lang="es-ES" dirty="0" smtClean="0"/>
              <a:t> de guía (decálogo)</a:t>
            </a:r>
          </a:p>
          <a:p>
            <a:pPr marL="1371600" lvl="2" indent="-457200"/>
            <a:r>
              <a:rPr lang="es-ES" dirty="0" smtClean="0"/>
              <a:t>“Washington” por FMI (</a:t>
            </a:r>
            <a:r>
              <a:rPr lang="es-ES" dirty="0" err="1" smtClean="0"/>
              <a:t>condicionalidade</a:t>
            </a:r>
            <a:r>
              <a:rPr lang="es-ES" dirty="0" smtClean="0"/>
              <a:t>), BM y Dpto. del Tesoro de EE.UU.</a:t>
            </a:r>
          </a:p>
          <a:p>
            <a:pPr marL="1371600" lvl="2" indent="-457200"/>
            <a:r>
              <a:rPr lang="es-ES" dirty="0" err="1" smtClean="0"/>
              <a:t>Não</a:t>
            </a:r>
            <a:r>
              <a:rPr lang="es-ES" dirty="0" smtClean="0"/>
              <a:t> </a:t>
            </a:r>
            <a:r>
              <a:rPr lang="es-ES" dirty="0" err="1" smtClean="0"/>
              <a:t>são</a:t>
            </a:r>
            <a:r>
              <a:rPr lang="es-ES" dirty="0" smtClean="0"/>
              <a:t> políticas tao distintas </a:t>
            </a:r>
            <a:r>
              <a:rPr lang="es-ES" dirty="0" err="1" smtClean="0"/>
              <a:t>às</a:t>
            </a:r>
            <a:r>
              <a:rPr lang="es-ES" dirty="0" smtClean="0"/>
              <a:t> aplicadas </a:t>
            </a:r>
            <a:r>
              <a:rPr lang="es-ES" dirty="0" err="1" smtClean="0"/>
              <a:t>em</a:t>
            </a:r>
            <a:r>
              <a:rPr lang="es-ES" dirty="0" smtClean="0"/>
              <a:t>  </a:t>
            </a:r>
            <a:r>
              <a:rPr lang="es-ES" dirty="0" err="1" smtClean="0"/>
              <a:t>outros</a:t>
            </a:r>
            <a:r>
              <a:rPr lang="es-ES" dirty="0" smtClean="0"/>
              <a:t> países do mundo, a </a:t>
            </a:r>
            <a:r>
              <a:rPr lang="es-ES" dirty="0" err="1" smtClean="0"/>
              <a:t>diferência</a:t>
            </a:r>
            <a:r>
              <a:rPr lang="es-ES" dirty="0" smtClean="0"/>
              <a:t> está nos antecedentes</a:t>
            </a:r>
          </a:p>
          <a:p>
            <a:pPr marL="609600" indent="-609600"/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significa </a:t>
            </a:r>
            <a:r>
              <a:rPr lang="es-ES" dirty="0" smtClean="0"/>
              <a:t>a </a:t>
            </a:r>
            <a:r>
              <a:rPr lang="es-ES" dirty="0" err="1" smtClean="0"/>
              <a:t>expressão</a:t>
            </a:r>
            <a:r>
              <a:rPr lang="es-ES" dirty="0" smtClean="0"/>
              <a:t> </a:t>
            </a:r>
            <a:r>
              <a:rPr lang="es-ES" dirty="0" smtClean="0"/>
              <a:t>Consenso de Washington?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SzTx/>
              <a:buNone/>
            </a:pPr>
            <a:r>
              <a:rPr lang="es-ES" dirty="0" smtClean="0"/>
              <a:t>Uso habitual</a:t>
            </a:r>
          </a:p>
          <a:p>
            <a:pPr marL="1409700" lvl="2" indent="-495300">
              <a:buSzPct val="85000"/>
            </a:pPr>
            <a:r>
              <a:rPr lang="es-ES" dirty="0" smtClean="0"/>
              <a:t>Políticas neoliberales dogmáticas</a:t>
            </a:r>
          </a:p>
          <a:p>
            <a:pPr marL="1409700" lvl="2" indent="-495300">
              <a:buSzPct val="85000"/>
            </a:pPr>
            <a:r>
              <a:rPr lang="es-ES" dirty="0" err="1" smtClean="0"/>
              <a:t>Creença</a:t>
            </a:r>
            <a:r>
              <a:rPr lang="es-ES" dirty="0" smtClean="0"/>
              <a:t> </a:t>
            </a:r>
            <a:r>
              <a:rPr lang="es-ES" dirty="0" err="1" smtClean="0"/>
              <a:t>em</a:t>
            </a:r>
            <a:r>
              <a:rPr lang="es-ES" dirty="0" smtClean="0"/>
              <a:t> que o mercado pode gestionar todo</a:t>
            </a:r>
          </a:p>
          <a:p>
            <a:pPr marL="1409700" lvl="2" indent="-495300">
              <a:buSzPct val="85000"/>
            </a:pPr>
            <a:r>
              <a:rPr lang="es-ES" dirty="0" smtClean="0"/>
              <a:t>Receta idéntica que </a:t>
            </a:r>
            <a:r>
              <a:rPr lang="es-ES" dirty="0" err="1" smtClean="0"/>
              <a:t>serve</a:t>
            </a:r>
            <a:r>
              <a:rPr lang="es-ES" dirty="0" smtClean="0"/>
              <a:t> para todos os países</a:t>
            </a:r>
          </a:p>
          <a:p>
            <a:pPr marL="1784350" lvl="3" indent="-412750">
              <a:buSzPct val="85000"/>
            </a:pPr>
            <a:r>
              <a:rPr lang="es-ES" dirty="0" smtClean="0"/>
              <a:t>Copiar y pegar</a:t>
            </a:r>
          </a:p>
          <a:p>
            <a:pPr marL="1409700" lvl="2" indent="-495300">
              <a:buSzPct val="85000"/>
              <a:buFont typeface="Wingdings" pitchFamily="2" charset="2"/>
              <a:buNone/>
            </a:pPr>
            <a:endParaRPr lang="es-ES" dirty="0" smtClean="0"/>
          </a:p>
          <a:p>
            <a:pPr marL="1409700" lvl="2" indent="-495300">
              <a:buSzTx/>
            </a:pPr>
            <a:endParaRPr lang="es-ES" dirty="0" smtClean="0"/>
          </a:p>
          <a:p>
            <a:pPr marL="660400" indent="-660400"/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significa la expresión Consenso de Washington?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17713"/>
            <a:ext cx="7200726" cy="4651375"/>
          </a:xfrm>
        </p:spPr>
        <p:txBody>
          <a:bodyPr/>
          <a:lstStyle/>
          <a:p>
            <a:pPr marL="1409700" lvl="2" indent="-495300">
              <a:buSzPct val="85000"/>
            </a:pPr>
            <a:r>
              <a:rPr lang="es-ES" dirty="0" smtClean="0"/>
              <a:t>A agenda no é </a:t>
            </a:r>
            <a:r>
              <a:rPr lang="es-ES" dirty="0" err="1" smtClean="0"/>
              <a:t>tão</a:t>
            </a:r>
            <a:r>
              <a:rPr lang="es-ES" dirty="0" smtClean="0"/>
              <a:t> clara </a:t>
            </a:r>
            <a:r>
              <a:rPr lang="es-ES" dirty="0" err="1" smtClean="0"/>
              <a:t>em</a:t>
            </a:r>
            <a:r>
              <a:rPr lang="es-ES" dirty="0" smtClean="0"/>
              <a:t> </a:t>
            </a:r>
            <a:r>
              <a:rPr lang="es-ES" dirty="0" err="1" smtClean="0"/>
              <a:t>alguns</a:t>
            </a:r>
            <a:r>
              <a:rPr lang="es-ES" dirty="0" smtClean="0"/>
              <a:t> pontos</a:t>
            </a:r>
          </a:p>
          <a:p>
            <a:pPr marL="1409700" lvl="2" indent="-495300">
              <a:buSzPct val="85000"/>
            </a:pPr>
            <a:endParaRPr lang="es-ES" dirty="0" smtClean="0"/>
          </a:p>
          <a:p>
            <a:pPr marL="1409700" lvl="2" indent="-495300">
              <a:buSzPct val="85000"/>
            </a:pPr>
            <a:r>
              <a:rPr lang="es-ES" dirty="0" err="1" smtClean="0"/>
              <a:t>Em</a:t>
            </a:r>
            <a:r>
              <a:rPr lang="es-ES" dirty="0" smtClean="0"/>
              <a:t> </a:t>
            </a:r>
            <a:r>
              <a:rPr lang="es-ES" dirty="0" err="1" smtClean="0"/>
              <a:t>alguns</a:t>
            </a:r>
            <a:r>
              <a:rPr lang="es-ES" dirty="0" smtClean="0"/>
              <a:t> puntos </a:t>
            </a:r>
            <a:r>
              <a:rPr lang="es-ES" dirty="0" err="1" smtClean="0"/>
              <a:t>não</a:t>
            </a:r>
            <a:r>
              <a:rPr lang="es-ES" dirty="0" smtClean="0"/>
              <a:t> </a:t>
            </a:r>
            <a:r>
              <a:rPr lang="es-ES" dirty="0" err="1" smtClean="0"/>
              <a:t>seguiu</a:t>
            </a:r>
            <a:r>
              <a:rPr lang="es-ES" dirty="0" smtClean="0"/>
              <a:t> o decálogo</a:t>
            </a:r>
          </a:p>
          <a:p>
            <a:pPr marL="1409700" lvl="2" indent="-495300">
              <a:buSzPct val="85000"/>
            </a:pPr>
            <a:endParaRPr lang="es-ES" dirty="0" smtClean="0"/>
          </a:p>
          <a:p>
            <a:pPr marL="1409700" lvl="2" indent="-495300">
              <a:buSzPct val="85000"/>
            </a:pPr>
            <a:r>
              <a:rPr lang="es-ES" dirty="0" err="1" smtClean="0"/>
              <a:t>Em</a:t>
            </a:r>
            <a:r>
              <a:rPr lang="es-ES" dirty="0" smtClean="0"/>
              <a:t> otros </a:t>
            </a:r>
            <a:r>
              <a:rPr lang="es-ES" dirty="0" err="1" smtClean="0"/>
              <a:t>foi</a:t>
            </a:r>
            <a:r>
              <a:rPr lang="es-ES" dirty="0" smtClean="0"/>
              <a:t> </a:t>
            </a:r>
            <a:r>
              <a:rPr lang="es-ES" dirty="0" err="1" smtClean="0"/>
              <a:t>além</a:t>
            </a:r>
            <a:r>
              <a:rPr lang="es-ES" dirty="0" smtClean="0"/>
              <a:t> do </a:t>
            </a:r>
            <a:r>
              <a:rPr lang="es-ES" dirty="0" err="1" smtClean="0"/>
              <a:t>proposto</a:t>
            </a:r>
            <a:endParaRPr lang="es-ES" dirty="0" smtClean="0"/>
          </a:p>
          <a:p>
            <a:pPr marL="1409700" lvl="2" indent="-495300">
              <a:buSzTx/>
            </a:pPr>
            <a:endParaRPr lang="es-ES" dirty="0" smtClean="0"/>
          </a:p>
          <a:p>
            <a:pPr marL="660400" indent="-660400"/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CW en </a:t>
            </a:r>
            <a:r>
              <a:rPr lang="es-ES" dirty="0" err="1" smtClean="0"/>
              <a:t>Williamson</a:t>
            </a:r>
            <a:r>
              <a:rPr lang="es-ES" dirty="0" smtClean="0"/>
              <a:t> (1990)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51375"/>
          </a:xfrm>
        </p:spPr>
        <p:txBody>
          <a:bodyPr/>
          <a:lstStyle/>
          <a:p>
            <a:r>
              <a:rPr lang="es-ES" dirty="0" smtClean="0"/>
              <a:t>Diagnóstico de la crisis</a:t>
            </a:r>
          </a:p>
          <a:p>
            <a:pPr lvl="1"/>
            <a:r>
              <a:rPr lang="es-ES" dirty="0" smtClean="0"/>
              <a:t>Excesivo crecimiento do estado com proteccionismo, </a:t>
            </a:r>
            <a:r>
              <a:rPr lang="es-ES" dirty="0" err="1" smtClean="0"/>
              <a:t>excesso</a:t>
            </a:r>
            <a:r>
              <a:rPr lang="es-ES" dirty="0" smtClean="0"/>
              <a:t> de </a:t>
            </a:r>
            <a:r>
              <a:rPr lang="es-ES" dirty="0" err="1" smtClean="0"/>
              <a:t>regulação</a:t>
            </a:r>
            <a:r>
              <a:rPr lang="es-ES" dirty="0" smtClean="0"/>
              <a:t> empresas públicas e privadas ineficientes</a:t>
            </a:r>
          </a:p>
          <a:p>
            <a:pPr lvl="1"/>
            <a:r>
              <a:rPr lang="es-ES" dirty="0" err="1" smtClean="0"/>
              <a:t>Incapacidade</a:t>
            </a:r>
            <a:r>
              <a:rPr lang="es-ES" dirty="0" smtClean="0"/>
              <a:t> para controlar o déficit público e a </a:t>
            </a:r>
            <a:r>
              <a:rPr lang="es-ES" dirty="0" err="1" smtClean="0"/>
              <a:t>inflação</a:t>
            </a: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CW en </a:t>
            </a:r>
            <a:r>
              <a:rPr lang="es-ES" dirty="0" err="1" smtClean="0"/>
              <a:t>Williamson</a:t>
            </a:r>
            <a:r>
              <a:rPr lang="es-ES" dirty="0" smtClean="0"/>
              <a:t> (1990)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51375"/>
          </a:xfrm>
        </p:spPr>
        <p:txBody>
          <a:bodyPr/>
          <a:lstStyle/>
          <a:p>
            <a:r>
              <a:rPr lang="es-ES" dirty="0" smtClean="0"/>
              <a:t>Objetivo</a:t>
            </a:r>
          </a:p>
          <a:p>
            <a:pPr lvl="1"/>
            <a:r>
              <a:rPr lang="es-ES" dirty="0" smtClean="0"/>
              <a:t>Recuperar o crecimiento económico</a:t>
            </a:r>
          </a:p>
          <a:p>
            <a:pPr lvl="2"/>
            <a:r>
              <a:rPr lang="es-ES" dirty="0" smtClean="0"/>
              <a:t>Todo o resto se </a:t>
            </a:r>
            <a:r>
              <a:rPr lang="es-ES" dirty="0" err="1" smtClean="0"/>
              <a:t>resolve</a:t>
            </a:r>
            <a:r>
              <a:rPr lang="es-ES" dirty="0" smtClean="0"/>
              <a:t> a partir </a:t>
            </a:r>
            <a:r>
              <a:rPr lang="es-ES" dirty="0" err="1" smtClean="0"/>
              <a:t>disso</a:t>
            </a:r>
            <a:endParaRPr lang="es-ES" dirty="0" smtClean="0"/>
          </a:p>
          <a:p>
            <a:pPr lvl="1"/>
            <a:r>
              <a:rPr lang="es-ES" dirty="0" smtClean="0"/>
              <a:t>Modelo de países asiáticos que </a:t>
            </a:r>
            <a:r>
              <a:rPr lang="es-ES" dirty="0" err="1" smtClean="0"/>
              <a:t>têm</a:t>
            </a:r>
            <a:r>
              <a:rPr lang="es-ES" dirty="0" smtClean="0"/>
              <a:t> </a:t>
            </a:r>
            <a:r>
              <a:rPr lang="es-ES" dirty="0" err="1" smtClean="0"/>
              <a:t>crescido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base do sector exportador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 CW en Williamson (1990)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439" y="1340768"/>
            <a:ext cx="8631561" cy="4651375"/>
          </a:xfrm>
        </p:spPr>
        <p:txBody>
          <a:bodyPr/>
          <a:lstStyle/>
          <a:p>
            <a:pPr marL="609600" indent="-609600">
              <a:buNone/>
            </a:pPr>
            <a:r>
              <a:rPr lang="es-ES" dirty="0" smtClean="0"/>
              <a:t>Decálogo de política económica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s-ES" sz="2000" dirty="0" smtClean="0"/>
              <a:t>Disciplina fiscal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s-ES" sz="2000" dirty="0" smtClean="0"/>
              <a:t>Cambiar prioridades da </a:t>
            </a:r>
            <a:r>
              <a:rPr lang="es-ES" sz="2000" dirty="0" err="1" smtClean="0"/>
              <a:t>despesa</a:t>
            </a:r>
            <a:r>
              <a:rPr lang="es-ES" sz="2000" dirty="0" smtClean="0"/>
              <a:t> pública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s-ES" sz="2000" dirty="0" smtClean="0"/>
              <a:t>Reforma fiscal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s-ES" sz="2000" dirty="0" err="1" smtClean="0"/>
              <a:t>Taxas</a:t>
            </a:r>
            <a:r>
              <a:rPr lang="es-ES" sz="2000" dirty="0" smtClean="0"/>
              <a:t> de juros positivas e determinadas pelo mercado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s-ES" sz="2000" dirty="0" smtClean="0"/>
              <a:t>Tipos de cambio competitivos</a:t>
            </a:r>
          </a:p>
          <a:p>
            <a:pPr marL="990600" lvl="1" indent="-533400"/>
            <a:endParaRPr lang="es-E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3717032"/>
            <a:ext cx="8343206" cy="4219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Liberalización de las políticas comerciales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Apertura a la Inversión Extranjera Directa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Privatización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Desregulación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Protección de derechos de propiedad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CW en </a:t>
            </a:r>
            <a:r>
              <a:rPr lang="es-ES" dirty="0" err="1" smtClean="0"/>
              <a:t>Williamson</a:t>
            </a:r>
            <a:r>
              <a:rPr lang="es-ES" dirty="0" smtClean="0"/>
              <a:t> (1990)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79937"/>
          </a:xfrm>
        </p:spPr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/>
            </a:pPr>
            <a:r>
              <a:rPr lang="es-ES" dirty="0" smtClean="0"/>
              <a:t>Disciplina fiscal</a:t>
            </a:r>
          </a:p>
          <a:p>
            <a:pPr marL="990600" lvl="1" indent="-533400">
              <a:buSzTx/>
            </a:pPr>
            <a:r>
              <a:rPr lang="es-ES" dirty="0" smtClean="0"/>
              <a:t>Consenso en que déficit fiscal </a:t>
            </a:r>
            <a:r>
              <a:rPr lang="es-ES" dirty="0" err="1" smtClean="0"/>
              <a:t>sostido</a:t>
            </a:r>
            <a:r>
              <a:rPr lang="es-ES" dirty="0" smtClean="0"/>
              <a:t> </a:t>
            </a:r>
            <a:r>
              <a:rPr lang="es-ES" dirty="0" err="1" smtClean="0"/>
              <a:t>gera</a:t>
            </a:r>
            <a:r>
              <a:rPr lang="es-ES" dirty="0" smtClean="0"/>
              <a:t> inflación, </a:t>
            </a:r>
            <a:r>
              <a:rPr lang="es-ES" dirty="0" err="1" smtClean="0"/>
              <a:t>gera</a:t>
            </a:r>
            <a:r>
              <a:rPr lang="es-ES" dirty="0" smtClean="0"/>
              <a:t> problemas BP e fuga de capitales</a:t>
            </a:r>
          </a:p>
          <a:p>
            <a:pPr marL="990600" lvl="1" indent="-533400">
              <a:buSzTx/>
            </a:pPr>
            <a:r>
              <a:rPr lang="es-ES" dirty="0" smtClean="0"/>
              <a:t>MAS ¿cómo se controla uma (</a:t>
            </a:r>
            <a:r>
              <a:rPr lang="es-ES" dirty="0" err="1" smtClean="0"/>
              <a:t>hiper</a:t>
            </a:r>
            <a:r>
              <a:rPr lang="es-ES" dirty="0" smtClean="0"/>
              <a:t>)</a:t>
            </a:r>
            <a:r>
              <a:rPr lang="es-ES" dirty="0" err="1" smtClean="0"/>
              <a:t>inflação</a:t>
            </a:r>
            <a:r>
              <a:rPr lang="es-ES" dirty="0" smtClean="0"/>
              <a:t> </a:t>
            </a:r>
            <a:r>
              <a:rPr lang="es-ES" dirty="0" err="1" smtClean="0"/>
              <a:t>já</a:t>
            </a:r>
            <a:r>
              <a:rPr lang="es-ES" dirty="0" smtClean="0"/>
              <a:t> existente? (</a:t>
            </a:r>
            <a:r>
              <a:rPr lang="es-ES" dirty="0" err="1" smtClean="0"/>
              <a:t>Ejs</a:t>
            </a:r>
            <a:r>
              <a:rPr lang="es-ES" dirty="0" smtClean="0"/>
              <a:t>. Argentina/Brasil/Perú)</a:t>
            </a:r>
          </a:p>
          <a:p>
            <a:pPr marL="1371600" lvl="2" indent="-457200">
              <a:buSzTx/>
            </a:pPr>
            <a:r>
              <a:rPr lang="es-ES" dirty="0" smtClean="0"/>
              <a:t>Controlar o déficit público é insuficiente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ES" dirty="0" smtClean="0"/>
              <a:t>El CW en </a:t>
            </a:r>
            <a:r>
              <a:rPr lang="es-ES" dirty="0" err="1" smtClean="0"/>
              <a:t>Williamson</a:t>
            </a:r>
            <a:r>
              <a:rPr lang="es-ES" dirty="0" smtClean="0"/>
              <a:t> (1990)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348464" cy="4840287"/>
          </a:xfrm>
        </p:spPr>
        <p:txBody>
          <a:bodyPr>
            <a:normAutofit lnSpcReduction="10000"/>
          </a:bodyPr>
          <a:lstStyle/>
          <a:p>
            <a:pPr marL="609600" indent="-609600">
              <a:buSzTx/>
              <a:buFont typeface="Wingdings" pitchFamily="2" charset="2"/>
              <a:buAutoNum type="arabicPeriod" startAt="2"/>
            </a:pPr>
            <a:r>
              <a:rPr lang="es-ES" dirty="0" smtClean="0"/>
              <a:t>Cambiar prioridades de gasto público</a:t>
            </a:r>
          </a:p>
          <a:p>
            <a:pPr marL="990600" lvl="1" indent="-533400">
              <a:buSzTx/>
            </a:pPr>
            <a:r>
              <a:rPr lang="es-ES" dirty="0" smtClean="0"/>
              <a:t>No </a:t>
            </a:r>
            <a:r>
              <a:rPr lang="es-ES" dirty="0" err="1" smtClean="0"/>
              <a:t>aos</a:t>
            </a:r>
            <a:r>
              <a:rPr lang="es-ES" dirty="0" smtClean="0"/>
              <a:t> subsidios indiscriminados</a:t>
            </a:r>
          </a:p>
          <a:p>
            <a:pPr marL="1371600" lvl="2" indent="-457200">
              <a:buSzTx/>
            </a:pPr>
            <a:r>
              <a:rPr lang="es-ES" dirty="0" smtClean="0"/>
              <a:t>Gasolina, </a:t>
            </a:r>
            <a:r>
              <a:rPr lang="es-ES" dirty="0" err="1" smtClean="0"/>
              <a:t>pão</a:t>
            </a:r>
            <a:r>
              <a:rPr lang="es-ES" dirty="0" smtClean="0"/>
              <a:t> , teléfono, </a:t>
            </a:r>
            <a:r>
              <a:rPr lang="es-ES" dirty="0" err="1" smtClean="0"/>
              <a:t>línhas</a:t>
            </a:r>
            <a:r>
              <a:rPr lang="es-ES" dirty="0" smtClean="0"/>
              <a:t> aéreas</a:t>
            </a:r>
          </a:p>
          <a:p>
            <a:pPr marL="990600" lvl="1" indent="-533400">
              <a:buSzTx/>
            </a:pPr>
            <a:r>
              <a:rPr lang="es-ES" dirty="0" smtClean="0"/>
              <a:t>Incrementar gasto </a:t>
            </a:r>
            <a:r>
              <a:rPr lang="es-ES" dirty="0" err="1" smtClean="0"/>
              <a:t>em</a:t>
            </a:r>
            <a:r>
              <a:rPr lang="es-ES" dirty="0" smtClean="0"/>
              <a:t> </a:t>
            </a:r>
          </a:p>
          <a:p>
            <a:pPr marL="1371600" lvl="2" indent="-457200">
              <a:buSzTx/>
            </a:pPr>
            <a:r>
              <a:rPr lang="es-ES" dirty="0" smtClean="0"/>
              <a:t>educación</a:t>
            </a:r>
          </a:p>
          <a:p>
            <a:pPr marL="1371600" lvl="2" indent="-457200">
              <a:buSzTx/>
            </a:pPr>
            <a:r>
              <a:rPr lang="es-ES" dirty="0" smtClean="0"/>
              <a:t>gasto en salud</a:t>
            </a:r>
          </a:p>
          <a:p>
            <a:pPr marL="1371600" lvl="2" indent="-457200">
              <a:buSzTx/>
            </a:pPr>
            <a:r>
              <a:rPr lang="es-ES" dirty="0" smtClean="0"/>
              <a:t>Infraestructuras</a:t>
            </a:r>
          </a:p>
          <a:p>
            <a:pPr marL="990600" lvl="1" indent="-533400">
              <a:buSzTx/>
            </a:pPr>
            <a:r>
              <a:rPr lang="es-ES" dirty="0" smtClean="0"/>
              <a:t>Recortes </a:t>
            </a:r>
            <a:r>
              <a:rPr lang="es-ES" dirty="0" err="1" smtClean="0"/>
              <a:t>foram</a:t>
            </a:r>
            <a:r>
              <a:rPr lang="es-ES" dirty="0" smtClean="0"/>
              <a:t> </a:t>
            </a:r>
            <a:r>
              <a:rPr lang="es-ES" dirty="0" err="1" smtClean="0"/>
              <a:t>máis</a:t>
            </a:r>
            <a:r>
              <a:rPr lang="es-ES" dirty="0" smtClean="0"/>
              <a:t> importantes, </a:t>
            </a:r>
            <a:r>
              <a:rPr lang="es-ES" u="sng" dirty="0" smtClean="0"/>
              <a:t>no hubo incrementos de gastos sociales ou de infraestructuras, ao </a:t>
            </a:r>
            <a:r>
              <a:rPr lang="es-ES" u="sng" dirty="0" err="1" smtClean="0"/>
              <a:t>contrário</a:t>
            </a:r>
            <a:endParaRPr lang="es-ES" u="sn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 CW en Williamson (1990)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 startAt="3"/>
            </a:pPr>
            <a:r>
              <a:rPr lang="es-ES" dirty="0" smtClean="0"/>
              <a:t>Reforma </a:t>
            </a:r>
            <a:r>
              <a:rPr lang="es-ES" dirty="0" err="1" smtClean="0"/>
              <a:t>tributária</a:t>
            </a:r>
            <a:endParaRPr lang="es-ES" dirty="0" smtClean="0"/>
          </a:p>
          <a:p>
            <a:pPr marL="990600" lvl="1" indent="-533400">
              <a:buSzTx/>
            </a:pPr>
            <a:r>
              <a:rPr lang="es-ES" dirty="0" smtClean="0"/>
              <a:t>Base </a:t>
            </a:r>
            <a:r>
              <a:rPr lang="es-ES" dirty="0" err="1" smtClean="0"/>
              <a:t>ampla</a:t>
            </a:r>
            <a:r>
              <a:rPr lang="es-ES" dirty="0" smtClean="0"/>
              <a:t> e tipos marginales moderados</a:t>
            </a:r>
          </a:p>
          <a:p>
            <a:pPr marL="990600" lvl="1" indent="-533400">
              <a:buSzTx/>
            </a:pPr>
            <a:r>
              <a:rPr lang="es-ES" dirty="0" err="1" smtClean="0"/>
              <a:t>Mais</a:t>
            </a:r>
            <a:r>
              <a:rPr lang="es-ES" dirty="0" smtClean="0"/>
              <a:t> da </a:t>
            </a:r>
            <a:r>
              <a:rPr lang="es-ES" dirty="0" err="1" smtClean="0"/>
              <a:t>metade</a:t>
            </a:r>
            <a:r>
              <a:rPr lang="es-ES" dirty="0" smtClean="0"/>
              <a:t> da </a:t>
            </a:r>
            <a:r>
              <a:rPr lang="es-ES" dirty="0" err="1" smtClean="0"/>
              <a:t>população</a:t>
            </a:r>
            <a:r>
              <a:rPr lang="es-ES" dirty="0" smtClean="0"/>
              <a:t> no sector informal</a:t>
            </a:r>
          </a:p>
          <a:p>
            <a:pPr marL="990600" lvl="1" indent="-533400">
              <a:buSzTx/>
            </a:pPr>
            <a:r>
              <a:rPr lang="es-ES" u="sng" dirty="0" smtClean="0"/>
              <a:t>Está por </a:t>
            </a:r>
            <a:r>
              <a:rPr lang="es-ES" u="sng" dirty="0" err="1" smtClean="0"/>
              <a:t>fazer</a:t>
            </a:r>
            <a:endParaRPr lang="es-ES" u="sng" dirty="0" smtClean="0"/>
          </a:p>
          <a:p>
            <a:pPr marL="990600" lvl="1" indent="-533400">
              <a:buSzTx/>
            </a:pP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612453"/>
            <a:ext cx="7776865" cy="3633094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55650" y="1609725"/>
            <a:ext cx="7777163" cy="3632200"/>
            <a:chOff x="476" y="1014"/>
            <a:chExt cx="4899" cy="228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6" y="1014"/>
              <a:ext cx="4899" cy="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675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014"/>
              <a:ext cx="4905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2627313" y="5245100"/>
            <a:ext cx="5400675" cy="796925"/>
            <a:chOff x="1655" y="3304"/>
            <a:chExt cx="3402" cy="502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/>
          </p:nvSpPr>
          <p:spPr bwMode="auto">
            <a:xfrm>
              <a:off x="1655" y="3304"/>
              <a:ext cx="340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6759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3304"/>
              <a:ext cx="3407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53930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ES" dirty="0" smtClean="0"/>
              <a:t>El CW en </a:t>
            </a:r>
            <a:r>
              <a:rPr lang="es-ES" dirty="0" err="1" smtClean="0"/>
              <a:t>Williamson</a:t>
            </a:r>
            <a:r>
              <a:rPr lang="es-ES" dirty="0" smtClean="0"/>
              <a:t> (1990)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486775" cy="4840287"/>
          </a:xfrm>
        </p:spPr>
        <p:txBody>
          <a:bodyPr>
            <a:normAutofit lnSpcReduction="10000"/>
          </a:bodyPr>
          <a:lstStyle/>
          <a:p>
            <a:pPr marL="609600" indent="-609600">
              <a:buSzTx/>
              <a:buFont typeface="Wingdings" pitchFamily="2" charset="2"/>
              <a:buAutoNum type="arabicPeriod" startAt="4"/>
            </a:pPr>
            <a:r>
              <a:rPr lang="es-ES" dirty="0" smtClean="0"/>
              <a:t>Tasas de interés positivas y determinadas por el mercado</a:t>
            </a:r>
          </a:p>
          <a:p>
            <a:pPr marL="990600" lvl="1" indent="-533400">
              <a:buSzTx/>
            </a:pPr>
            <a:r>
              <a:rPr lang="es-ES" dirty="0" smtClean="0"/>
              <a:t>Papel del mercado en asignación</a:t>
            </a:r>
          </a:p>
          <a:p>
            <a:pPr marL="1371600" lvl="2" indent="-457200">
              <a:buSzTx/>
            </a:pPr>
            <a:r>
              <a:rPr lang="es-ES" dirty="0" smtClean="0"/>
              <a:t>Frente a situación anterior</a:t>
            </a:r>
          </a:p>
          <a:p>
            <a:pPr marL="990600" lvl="1" indent="-533400">
              <a:buSzTx/>
            </a:pPr>
            <a:r>
              <a:rPr lang="es-ES" dirty="0" smtClean="0"/>
              <a:t>Tasas de interés real positivas (y moderadas)</a:t>
            </a:r>
          </a:p>
          <a:p>
            <a:pPr marL="1371600" lvl="2" indent="-457200">
              <a:buSzTx/>
            </a:pPr>
            <a:r>
              <a:rPr lang="es-ES" dirty="0" smtClean="0"/>
              <a:t>Pero el tipo de interés se usa como instrumento contra la inflación</a:t>
            </a:r>
          </a:p>
          <a:p>
            <a:pPr marL="990600" lvl="1" indent="-533400">
              <a:buSzTx/>
            </a:pPr>
            <a:r>
              <a:rPr lang="es-ES" dirty="0" smtClean="0"/>
              <a:t>Se hizo algo distinto de liberalización financiera</a:t>
            </a:r>
          </a:p>
          <a:p>
            <a:pPr marL="1371600" lvl="2" indent="-457200">
              <a:buSzTx/>
            </a:pPr>
            <a:r>
              <a:rPr lang="es-ES" dirty="0" smtClean="0"/>
              <a:t>Desregulación de sistema financiero</a:t>
            </a:r>
          </a:p>
          <a:p>
            <a:pPr marL="1371600" lvl="2" indent="-457200">
              <a:buSzTx/>
            </a:pP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 CW en Williamson (1990)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7" y="2017713"/>
            <a:ext cx="8199512" cy="4579639"/>
          </a:xfrm>
        </p:spPr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 startAt="5"/>
            </a:pPr>
            <a:r>
              <a:rPr lang="es-ES" dirty="0" smtClean="0"/>
              <a:t>Tipos de cambio competitivos (y determinados por el mercado)</a:t>
            </a:r>
          </a:p>
          <a:p>
            <a:pPr marL="990600" lvl="1" indent="-533400">
              <a:buSzTx/>
            </a:pPr>
            <a:r>
              <a:rPr lang="es-ES" dirty="0" smtClean="0"/>
              <a:t>Competitivos </a:t>
            </a:r>
          </a:p>
          <a:p>
            <a:pPr marL="1371600" lvl="2" indent="-457200">
              <a:buSzTx/>
            </a:pPr>
            <a:r>
              <a:rPr lang="es-ES" dirty="0" smtClean="0"/>
              <a:t>Crecimiento de las exportaciones y generación de empleo como en Asia</a:t>
            </a:r>
          </a:p>
          <a:p>
            <a:pPr marL="990600" lvl="1" indent="-533400">
              <a:buSzTx/>
            </a:pPr>
            <a:r>
              <a:rPr lang="es-ES" dirty="0" smtClean="0"/>
              <a:t>Mas, utilización del tipo de cambio como instrumento de política antiinflacionaria y eso obliga a monedas relativamente “fuertes”</a:t>
            </a:r>
          </a:p>
          <a:p>
            <a:pPr marL="990600" lvl="1" indent="-533400">
              <a:buSzTx/>
            </a:pPr>
            <a:endParaRPr lang="es-ES" dirty="0" smtClean="0"/>
          </a:p>
          <a:p>
            <a:pPr marL="990600" lvl="1" indent="-533400">
              <a:buSzTx/>
            </a:pPr>
            <a:endParaRPr lang="es-ES" dirty="0" smtClean="0"/>
          </a:p>
          <a:p>
            <a:pPr marL="990600" lvl="1" indent="-533400"/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 CW en Williamson (1990)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8415338" cy="4114800"/>
          </a:xfrm>
        </p:spPr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 startAt="6"/>
            </a:pPr>
            <a:r>
              <a:rPr lang="es-ES" dirty="0" smtClean="0"/>
              <a:t>Liberalización de las políticas comerciales</a:t>
            </a:r>
          </a:p>
          <a:p>
            <a:pPr marL="990600" lvl="1" indent="-533400">
              <a:buSzTx/>
            </a:pPr>
            <a:r>
              <a:rPr lang="es-ES" dirty="0" err="1" smtClean="0"/>
              <a:t>Liberalização</a:t>
            </a:r>
            <a:r>
              <a:rPr lang="es-ES" dirty="0" smtClean="0"/>
              <a:t> das  </a:t>
            </a:r>
            <a:r>
              <a:rPr lang="es-ES" dirty="0" err="1" smtClean="0"/>
              <a:t>importações</a:t>
            </a:r>
            <a:endParaRPr lang="es-ES" dirty="0" smtClean="0"/>
          </a:p>
          <a:p>
            <a:pPr marL="990600" lvl="1" indent="-533400">
              <a:buSzTx/>
            </a:pPr>
            <a:r>
              <a:rPr lang="es-ES" dirty="0" err="1" smtClean="0"/>
              <a:t>Tarifação</a:t>
            </a:r>
            <a:r>
              <a:rPr lang="es-ES" dirty="0" smtClean="0"/>
              <a:t> da </a:t>
            </a:r>
            <a:r>
              <a:rPr lang="es-ES" dirty="0" err="1" smtClean="0"/>
              <a:t>proteccão</a:t>
            </a:r>
            <a:r>
              <a:rPr lang="es-ES" dirty="0" smtClean="0"/>
              <a:t> </a:t>
            </a:r>
            <a:r>
              <a:rPr lang="es-ES" dirty="0" err="1" smtClean="0"/>
              <a:t>baixa</a:t>
            </a:r>
            <a:r>
              <a:rPr lang="es-ES" dirty="0" smtClean="0"/>
              <a:t>(10-20 %)</a:t>
            </a:r>
          </a:p>
          <a:p>
            <a:pPr marL="990600" lvl="1" indent="-533400">
              <a:buSzTx/>
            </a:pPr>
            <a:r>
              <a:rPr lang="es-ES" dirty="0" err="1" smtClean="0"/>
              <a:t>Progressiva</a:t>
            </a:r>
            <a:r>
              <a:rPr lang="es-ES" dirty="0" smtClean="0"/>
              <a:t> para evitar costes de ajuste</a:t>
            </a:r>
          </a:p>
          <a:p>
            <a:pPr marL="990600" lvl="1" indent="-533400">
              <a:buSzTx/>
            </a:pPr>
            <a:r>
              <a:rPr lang="es-ES" dirty="0" smtClean="0"/>
              <a:t>Entrada no GATT e OMC</a:t>
            </a:r>
          </a:p>
          <a:p>
            <a:pPr marL="990600" lvl="1" indent="-533400">
              <a:buSzTx/>
            </a:pPr>
            <a:r>
              <a:rPr lang="es-ES" dirty="0" smtClean="0"/>
              <a:t>Mas com tipo de cambio </a:t>
            </a:r>
            <a:r>
              <a:rPr lang="es-ES" dirty="0" err="1" smtClean="0"/>
              <a:t>forte</a:t>
            </a:r>
            <a:r>
              <a:rPr lang="es-ES" dirty="0" smtClean="0"/>
              <a:t> </a:t>
            </a:r>
            <a:r>
              <a:rPr lang="es-ES" dirty="0" err="1" smtClean="0"/>
              <a:t>não</a:t>
            </a:r>
            <a:r>
              <a:rPr lang="es-ES" dirty="0" smtClean="0"/>
              <a:t> ha </a:t>
            </a:r>
            <a:r>
              <a:rPr lang="es-ES" dirty="0" err="1" smtClean="0"/>
              <a:t>crescimento</a:t>
            </a:r>
            <a:r>
              <a:rPr lang="es-ES" dirty="0" smtClean="0"/>
              <a:t> </a:t>
            </a:r>
            <a:r>
              <a:rPr lang="es-ES" dirty="0" err="1" smtClean="0"/>
              <a:t>baseado</a:t>
            </a:r>
            <a:r>
              <a:rPr lang="es-ES" dirty="0" smtClean="0"/>
              <a:t> </a:t>
            </a:r>
            <a:r>
              <a:rPr lang="es-ES" dirty="0" err="1" smtClean="0"/>
              <a:t>nas</a:t>
            </a:r>
            <a:r>
              <a:rPr lang="es-ES" dirty="0" smtClean="0"/>
              <a:t>  </a:t>
            </a:r>
            <a:r>
              <a:rPr lang="es-ES" dirty="0" err="1" smtClean="0"/>
              <a:t>exportações</a:t>
            </a: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 CW en Williamson (1990)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17713"/>
            <a:ext cx="8127504" cy="4651375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SzTx/>
              <a:buFont typeface="Wingdings" pitchFamily="2" charset="2"/>
              <a:buAutoNum type="arabicPeriod" startAt="7"/>
            </a:pPr>
            <a:r>
              <a:rPr lang="es-ES" dirty="0" smtClean="0"/>
              <a:t>Apertura a la Inversión Extranjera Directa</a:t>
            </a:r>
          </a:p>
          <a:p>
            <a:pPr marL="990600" lvl="1" indent="-533400">
              <a:buSzTx/>
            </a:pPr>
            <a:r>
              <a:rPr lang="es-ES" dirty="0" smtClean="0"/>
              <a:t>Favorecen a entrada de capital, tecnología e </a:t>
            </a:r>
            <a:r>
              <a:rPr lang="es-ES" dirty="0" err="1" smtClean="0"/>
              <a:t>capacidade</a:t>
            </a:r>
            <a:r>
              <a:rPr lang="es-ES" dirty="0" smtClean="0"/>
              <a:t> de </a:t>
            </a:r>
            <a:r>
              <a:rPr lang="es-ES" dirty="0" err="1" smtClean="0"/>
              <a:t>gestão</a:t>
            </a:r>
            <a:endParaRPr lang="es-ES" dirty="0" smtClean="0"/>
          </a:p>
          <a:p>
            <a:pPr marL="1371600" lvl="2" indent="-457200">
              <a:buSzTx/>
            </a:pPr>
            <a:r>
              <a:rPr lang="es-ES" dirty="0" smtClean="0"/>
              <a:t>Buscando </a:t>
            </a:r>
            <a:r>
              <a:rPr lang="es-ES" dirty="0" err="1" smtClean="0"/>
              <a:t>um</a:t>
            </a:r>
            <a:r>
              <a:rPr lang="es-ES" dirty="0" smtClean="0"/>
              <a:t> </a:t>
            </a:r>
            <a:r>
              <a:rPr lang="es-ES" dirty="0" err="1" smtClean="0"/>
              <a:t>crescimento</a:t>
            </a:r>
            <a:r>
              <a:rPr lang="es-ES" dirty="0" smtClean="0"/>
              <a:t> guiado pelas </a:t>
            </a:r>
            <a:r>
              <a:rPr lang="es-ES" dirty="0" err="1" smtClean="0"/>
              <a:t>exportações</a:t>
            </a:r>
            <a:endParaRPr lang="es-ES" dirty="0" smtClean="0"/>
          </a:p>
          <a:p>
            <a:pPr marL="990600" lvl="1" indent="-533400">
              <a:buSzTx/>
            </a:pPr>
            <a:r>
              <a:rPr lang="es-ES" dirty="0" smtClean="0"/>
              <a:t>Distinto de </a:t>
            </a:r>
            <a:r>
              <a:rPr lang="es-ES" dirty="0" err="1" smtClean="0"/>
              <a:t>liberalização</a:t>
            </a:r>
            <a:r>
              <a:rPr lang="es-ES" dirty="0" smtClean="0"/>
              <a:t> de </a:t>
            </a:r>
            <a:r>
              <a:rPr lang="es-ES" dirty="0" err="1" smtClean="0"/>
              <a:t>movimentos</a:t>
            </a:r>
            <a:r>
              <a:rPr lang="es-ES" dirty="0" smtClean="0"/>
              <a:t> de </a:t>
            </a:r>
            <a:r>
              <a:rPr lang="es-ES" dirty="0" err="1" smtClean="0"/>
              <a:t>capitais</a:t>
            </a:r>
            <a:r>
              <a:rPr lang="es-ES" dirty="0" smtClean="0"/>
              <a:t> que é  o que </a:t>
            </a:r>
            <a:r>
              <a:rPr lang="es-ES" dirty="0" err="1" smtClean="0"/>
              <a:t>foi</a:t>
            </a:r>
            <a:r>
              <a:rPr lang="es-ES" dirty="0" smtClean="0"/>
              <a:t> </a:t>
            </a:r>
            <a:r>
              <a:rPr lang="es-ES" dirty="0" err="1" smtClean="0"/>
              <a:t>feito</a:t>
            </a:r>
            <a:endParaRPr lang="es-ES" dirty="0" smtClean="0"/>
          </a:p>
          <a:p>
            <a:pPr marL="990600" lvl="1" indent="-533400">
              <a:buSzTx/>
            </a:pPr>
            <a:r>
              <a:rPr lang="es-ES" dirty="0" smtClean="0"/>
              <a:t>Causó </a:t>
            </a:r>
            <a:r>
              <a:rPr lang="es-ES" dirty="0" err="1" smtClean="0"/>
              <a:t>muitas</a:t>
            </a:r>
            <a:r>
              <a:rPr lang="es-ES" dirty="0" smtClean="0"/>
              <a:t> crisis </a:t>
            </a:r>
            <a:r>
              <a:rPr lang="es-ES" dirty="0" err="1" smtClean="0"/>
              <a:t>em</a:t>
            </a:r>
            <a:r>
              <a:rPr lang="es-ES" dirty="0" smtClean="0"/>
              <a:t> países </a:t>
            </a:r>
            <a:r>
              <a:rPr lang="es-ES" dirty="0" err="1" smtClean="0"/>
              <a:t>em</a:t>
            </a:r>
            <a:r>
              <a:rPr lang="es-ES" dirty="0" smtClean="0"/>
              <a:t> </a:t>
            </a:r>
            <a:r>
              <a:rPr lang="es-ES" dirty="0" err="1" smtClean="0"/>
              <a:t>desenvolvimento</a:t>
            </a:r>
            <a:endParaRPr lang="es-ES" dirty="0" smtClean="0"/>
          </a:p>
          <a:p>
            <a:pPr marL="1752600" lvl="3" indent="-381000">
              <a:buSzTx/>
            </a:pPr>
            <a:r>
              <a:rPr lang="es-ES" dirty="0" smtClean="0"/>
              <a:t>México, Corea…</a:t>
            </a:r>
          </a:p>
          <a:p>
            <a:pPr marL="1371600" lvl="2" indent="-457200">
              <a:buSzTx/>
              <a:buFont typeface="Wingdings" pitchFamily="2" charset="2"/>
              <a:buNone/>
            </a:pP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 CW en Williamson (1990)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17713"/>
            <a:ext cx="8704263" cy="4840287"/>
          </a:xfrm>
        </p:spPr>
        <p:txBody>
          <a:bodyPr>
            <a:normAutofit lnSpcReduction="10000"/>
          </a:bodyPr>
          <a:lstStyle/>
          <a:p>
            <a:pPr marL="609600" indent="-609600">
              <a:buSzTx/>
              <a:buFont typeface="Wingdings" pitchFamily="2" charset="2"/>
              <a:buAutoNum type="arabicPeriod" startAt="8"/>
            </a:pPr>
            <a:r>
              <a:rPr lang="es-ES" dirty="0" smtClean="0"/>
              <a:t>Privatización</a:t>
            </a:r>
          </a:p>
          <a:p>
            <a:pPr marL="990600" lvl="1" indent="-533400">
              <a:buSzTx/>
            </a:pPr>
            <a:r>
              <a:rPr lang="es-ES" dirty="0" smtClean="0"/>
              <a:t>Objetivos</a:t>
            </a:r>
          </a:p>
          <a:p>
            <a:pPr marL="1371600" lvl="2" indent="-457200">
              <a:buSzTx/>
            </a:pPr>
            <a:r>
              <a:rPr lang="es-ES" dirty="0" err="1" smtClean="0"/>
              <a:t>Melhora</a:t>
            </a:r>
            <a:r>
              <a:rPr lang="es-ES" dirty="0" smtClean="0"/>
              <a:t> de la eficiencia </a:t>
            </a:r>
          </a:p>
          <a:p>
            <a:pPr marL="1752600" lvl="3" indent="-381000">
              <a:buSzTx/>
            </a:pPr>
            <a:r>
              <a:rPr lang="es-ES" dirty="0" smtClean="0"/>
              <a:t>Mejora da </a:t>
            </a:r>
            <a:r>
              <a:rPr lang="es-ES" dirty="0" err="1" smtClean="0"/>
              <a:t>qualidad</a:t>
            </a:r>
            <a:r>
              <a:rPr lang="es-ES" dirty="0" smtClean="0"/>
              <a:t> e queda de </a:t>
            </a:r>
            <a:r>
              <a:rPr lang="es-ES" dirty="0" err="1" smtClean="0"/>
              <a:t>preços</a:t>
            </a:r>
            <a:endParaRPr lang="es-ES" dirty="0" smtClean="0"/>
          </a:p>
          <a:p>
            <a:pPr marL="1371600" lvl="2" indent="-457200">
              <a:buSzTx/>
            </a:pPr>
            <a:r>
              <a:rPr lang="es-ES" dirty="0" err="1" smtClean="0"/>
              <a:t>Luta</a:t>
            </a:r>
            <a:r>
              <a:rPr lang="es-ES" dirty="0" smtClean="0"/>
              <a:t> contra a </a:t>
            </a:r>
            <a:r>
              <a:rPr lang="es-ES" dirty="0" err="1" smtClean="0"/>
              <a:t>corrupção</a:t>
            </a:r>
            <a:r>
              <a:rPr lang="es-ES" dirty="0" smtClean="0"/>
              <a:t> (clientelismo)</a:t>
            </a:r>
          </a:p>
          <a:p>
            <a:pPr marL="990600" lvl="1" indent="-533400">
              <a:buSzTx/>
            </a:pPr>
            <a:r>
              <a:rPr lang="es-ES" dirty="0" smtClean="0"/>
              <a:t>Mas as privatizaciones </a:t>
            </a:r>
            <a:r>
              <a:rPr lang="es-ES" dirty="0" err="1" smtClean="0"/>
              <a:t>não</a:t>
            </a:r>
            <a:r>
              <a:rPr lang="es-ES" dirty="0" smtClean="0"/>
              <a:t> </a:t>
            </a:r>
            <a:r>
              <a:rPr lang="es-ES" dirty="0" err="1" smtClean="0"/>
              <a:t>foram</a:t>
            </a:r>
            <a:r>
              <a:rPr lang="es-ES" dirty="0" smtClean="0"/>
              <a:t> </a:t>
            </a:r>
            <a:r>
              <a:rPr lang="es-ES" dirty="0" err="1" smtClean="0"/>
              <a:t>bem</a:t>
            </a:r>
            <a:r>
              <a:rPr lang="es-ES" dirty="0" smtClean="0"/>
              <a:t> </a:t>
            </a:r>
            <a:r>
              <a:rPr lang="es-ES" dirty="0" err="1" smtClean="0"/>
              <a:t>feitas</a:t>
            </a:r>
            <a:r>
              <a:rPr lang="es-ES" dirty="0" smtClean="0"/>
              <a:t>. Sólo </a:t>
            </a:r>
            <a:r>
              <a:rPr lang="es-ES" dirty="0" err="1" smtClean="0"/>
              <a:t>melhora</a:t>
            </a:r>
            <a:r>
              <a:rPr lang="es-ES" dirty="0" smtClean="0"/>
              <a:t> a </a:t>
            </a:r>
            <a:r>
              <a:rPr lang="es-ES" dirty="0" err="1" smtClean="0"/>
              <a:t>eficiência</a:t>
            </a:r>
            <a:r>
              <a:rPr lang="es-ES" dirty="0" smtClean="0"/>
              <a:t> se ha </a:t>
            </a:r>
            <a:r>
              <a:rPr lang="es-ES" dirty="0" err="1" smtClean="0"/>
              <a:t>concurrênça</a:t>
            </a:r>
            <a:endParaRPr lang="es-ES" dirty="0" smtClean="0"/>
          </a:p>
          <a:p>
            <a:pPr marL="1371600" lvl="2" indent="-457200">
              <a:buSzTx/>
            </a:pPr>
            <a:r>
              <a:rPr lang="es-ES" dirty="0" smtClean="0"/>
              <a:t>Problemas de </a:t>
            </a:r>
            <a:r>
              <a:rPr lang="es-ES" dirty="0" err="1" smtClean="0"/>
              <a:t>regulaçõa</a:t>
            </a:r>
            <a:r>
              <a:rPr lang="es-ES" dirty="0" smtClean="0"/>
              <a:t> e </a:t>
            </a:r>
            <a:r>
              <a:rPr lang="es-ES" dirty="0" err="1" smtClean="0"/>
              <a:t>competição</a:t>
            </a:r>
            <a:endParaRPr lang="es-ES" dirty="0" smtClean="0"/>
          </a:p>
          <a:p>
            <a:pPr marL="1752600" lvl="3" indent="-381000">
              <a:buSzTx/>
            </a:pPr>
            <a:r>
              <a:rPr lang="es-ES" dirty="0" err="1" smtClean="0"/>
              <a:t>Corrupção</a:t>
            </a:r>
            <a:r>
              <a:rPr lang="es-ES" dirty="0" smtClean="0"/>
              <a:t> </a:t>
            </a:r>
            <a:r>
              <a:rPr lang="es-ES" dirty="0" err="1" smtClean="0"/>
              <a:t>em</a:t>
            </a:r>
            <a:r>
              <a:rPr lang="es-ES" dirty="0" smtClean="0"/>
              <a:t> </a:t>
            </a:r>
            <a:r>
              <a:rPr lang="es-ES" dirty="0" err="1" smtClean="0"/>
              <a:t>privatizações</a:t>
            </a:r>
            <a:endParaRPr lang="es-ES" dirty="0" smtClean="0"/>
          </a:p>
          <a:p>
            <a:pPr marL="1371600" lvl="2" indent="-457200">
              <a:buSzTx/>
            </a:pPr>
            <a:r>
              <a:rPr lang="es-ES" dirty="0" smtClean="0"/>
              <a:t>A aposta pelos </a:t>
            </a:r>
            <a:r>
              <a:rPr lang="es-ES" dirty="0" err="1" smtClean="0"/>
              <a:t>campeoes</a:t>
            </a:r>
            <a:r>
              <a:rPr lang="es-ES" dirty="0" smtClean="0"/>
              <a:t> </a:t>
            </a:r>
            <a:r>
              <a:rPr lang="es-ES" dirty="0" err="1" smtClean="0"/>
              <a:t>nacionais</a:t>
            </a:r>
            <a:r>
              <a:rPr lang="es-ES" dirty="0" smtClean="0"/>
              <a:t> </a:t>
            </a:r>
            <a:r>
              <a:rPr lang="es-ES" sz="2000" dirty="0" smtClean="0"/>
              <a:t>(Telmex…)</a:t>
            </a:r>
          </a:p>
          <a:p>
            <a:pPr marL="990600" lvl="1" indent="-533400">
              <a:buFont typeface="Wingdings" pitchFamily="2" charset="2"/>
              <a:buNone/>
            </a:pPr>
            <a:endParaRPr lang="es-ES" dirty="0" smtClean="0"/>
          </a:p>
          <a:p>
            <a:pPr marL="990600" lvl="1" indent="-533400"/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CW en </a:t>
            </a:r>
            <a:r>
              <a:rPr lang="es-ES" dirty="0" err="1" smtClean="0"/>
              <a:t>Williamson</a:t>
            </a:r>
            <a:r>
              <a:rPr lang="es-ES" dirty="0" smtClean="0"/>
              <a:t> (1990)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 startAt="9"/>
            </a:pPr>
            <a:r>
              <a:rPr lang="es-ES" dirty="0" smtClean="0"/>
              <a:t>Desregulación</a:t>
            </a:r>
          </a:p>
          <a:p>
            <a:pPr marL="990600" lvl="1" indent="-533400">
              <a:buSzTx/>
            </a:pPr>
            <a:r>
              <a:rPr lang="es-ES" dirty="0" smtClean="0"/>
              <a:t>Era muy complicado montar una empresa</a:t>
            </a:r>
          </a:p>
          <a:p>
            <a:pPr marL="1371600" lvl="2" indent="-457200">
              <a:buSzTx/>
            </a:pPr>
            <a:r>
              <a:rPr lang="es-ES" dirty="0" smtClean="0"/>
              <a:t>Estudio de Hernando de Soto</a:t>
            </a:r>
          </a:p>
          <a:p>
            <a:pPr marL="990600" lvl="1" indent="-533400">
              <a:buSzTx/>
            </a:pPr>
            <a:r>
              <a:rPr lang="es-ES" dirty="0" smtClean="0"/>
              <a:t>La regulación excesiva favorece la corrupción</a:t>
            </a:r>
          </a:p>
          <a:p>
            <a:pPr marL="990600" lvl="1" indent="-533400">
              <a:buSzTx/>
            </a:pPr>
            <a:r>
              <a:rPr lang="es-ES" dirty="0" smtClean="0"/>
              <a:t>Mejor funcionamiento del mercado</a:t>
            </a:r>
          </a:p>
          <a:p>
            <a:pPr marL="990600" lvl="1" indent="-533400">
              <a:buSzTx/>
            </a:pPr>
            <a:r>
              <a:rPr lang="es-ES" dirty="0" smtClean="0"/>
              <a:t>Pero la desregulación del sistema financiero puede generar problemas</a:t>
            </a:r>
          </a:p>
          <a:p>
            <a:pPr marL="990600" lvl="1" indent="-533400">
              <a:buFont typeface="Wingdings" pitchFamily="2" charset="2"/>
              <a:buNone/>
            </a:pP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 CW en Williamson (1990)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 startAt="10"/>
            </a:pPr>
            <a:r>
              <a:rPr lang="es-ES" dirty="0" smtClean="0"/>
              <a:t>Protección de derechos de propiedad</a:t>
            </a:r>
          </a:p>
          <a:p>
            <a:pPr marL="990600" lvl="1" indent="-533400">
              <a:buSzTx/>
            </a:pPr>
            <a:r>
              <a:rPr lang="es-ES" dirty="0" smtClean="0"/>
              <a:t>Antecedentes de nacionalizaciones</a:t>
            </a:r>
          </a:p>
          <a:p>
            <a:pPr marL="1371600" lvl="2" indent="-457200">
              <a:buSzTx/>
            </a:pPr>
            <a:r>
              <a:rPr lang="es-ES" dirty="0" smtClean="0"/>
              <a:t>Bancos en México en 1982</a:t>
            </a:r>
          </a:p>
          <a:p>
            <a:pPr marL="990600" lvl="1" indent="-533400">
              <a:buSzTx/>
            </a:pPr>
            <a:r>
              <a:rPr lang="es-ES" dirty="0" smtClean="0"/>
              <a:t>Favorece la inversión</a:t>
            </a:r>
          </a:p>
          <a:p>
            <a:pPr marL="1371600" lvl="2" indent="-457200">
              <a:buSzTx/>
            </a:pPr>
            <a:r>
              <a:rPr lang="es-ES" dirty="0" smtClean="0"/>
              <a:t>Menor fuga de capitales</a:t>
            </a:r>
          </a:p>
          <a:p>
            <a:pPr marL="990600" lvl="1" indent="-533400">
              <a:buSzTx/>
            </a:pPr>
            <a:endParaRPr lang="es-ES" dirty="0" smtClean="0"/>
          </a:p>
          <a:p>
            <a:pPr marL="990600" lvl="1" indent="-533400"/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Qual é o impacto do CW</a:t>
            </a:r>
            <a:endParaRPr lang="pt-PT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pt-BR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pt-BR" dirty="0"/>
              <a:t>A maioria dos países latino-americanos tem hoje uma economia aberta, que é a receita para o crescimento </a:t>
            </a:r>
            <a:r>
              <a:rPr lang="pt-BR" dirty="0" smtClean="0"/>
              <a:t>económico </a:t>
            </a:r>
            <a:r>
              <a:rPr lang="pt-BR" dirty="0"/>
              <a:t>emanada da situação internacional gerada posteriormente a caída do bloco </a:t>
            </a:r>
            <a:r>
              <a:rPr lang="pt-BR" dirty="0" smtClean="0"/>
              <a:t>soviético e da crisis da dívida soberana.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pt-BR" dirty="0"/>
              <a:t>Este processo, liderado politicamente pelos governos latino-americanos que surgiram em seguida ao período </a:t>
            </a:r>
            <a:r>
              <a:rPr lang="pt-BR" dirty="0" smtClean="0"/>
              <a:t>dictatorial </a:t>
            </a:r>
            <a:r>
              <a:rPr lang="pt-BR" dirty="0"/>
              <a:t>que caracterizou a cena política dos anos 60 até meados dos anos 80, </a:t>
            </a:r>
            <a:r>
              <a:rPr lang="pt-BR" dirty="0" smtClean="0"/>
              <a:t>com o apoio de </a:t>
            </a:r>
            <a:r>
              <a:rPr lang="pt-BR" dirty="0"/>
              <a:t>todos os </a:t>
            </a:r>
            <a:r>
              <a:rPr lang="pt-BR" dirty="0" smtClean="0"/>
              <a:t>sectores empresariais, </a:t>
            </a:r>
            <a:r>
              <a:rPr lang="pt-BR" dirty="0"/>
              <a:t>pela direita política e </a:t>
            </a:r>
            <a:r>
              <a:rPr lang="pt-BR" dirty="0" smtClean="0"/>
              <a:t>económicas, mas também pelo centro esquerda.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7848872" cy="45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398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um novo periodo caracterizado pela instalação de uma economia de mercado, implicando numa  transformação social radical, com a privatização das actividades económicas e uma maior inserção na economia mundial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instalação dessa economia de mercado abarcou paulatinamente todas as atividades </a:t>
            </a:r>
            <a:r>
              <a:rPr lang="pt-BR" dirty="0" smtClean="0"/>
              <a:t>económicas </a:t>
            </a:r>
            <a:r>
              <a:rPr lang="pt-BR" dirty="0"/>
              <a:t>produtivas e serviços: a saúde, a educação, a seguridade social, as infra-estruturas, comunicações, </a:t>
            </a:r>
            <a:r>
              <a:rPr lang="pt-BR" dirty="0" smtClean="0"/>
              <a:t> a banca, passando </a:t>
            </a:r>
            <a:r>
              <a:rPr lang="pt-BR" dirty="0"/>
              <a:t>uma parte substantiva da propriedade estatal a capitais privado nacionais ou estrangeiros.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Daí resultou um processo de modernização das forças produtivas, reorientando a </a:t>
            </a:r>
            <a:r>
              <a:rPr lang="pt-BR" dirty="0" smtClean="0"/>
              <a:t>actividade económica </a:t>
            </a:r>
            <a:r>
              <a:rPr lang="pt-BR" dirty="0"/>
              <a:t>ao desenvolvimento de condições que permitisse transformar o país exportador de bens primários e manufaturados em uma base tecnológica mais </a:t>
            </a:r>
            <a:r>
              <a:rPr lang="pt-BR" dirty="0" smtClean="0"/>
              <a:t>avançada ( importada).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velho projeto industrializante desenvolvimentista foi </a:t>
            </a:r>
            <a:r>
              <a:rPr lang="pt-BR" dirty="0" smtClean="0"/>
              <a:t>abandonado (excepto em Brasil), </a:t>
            </a:r>
            <a:r>
              <a:rPr lang="pt-BR" dirty="0"/>
              <a:t>provocando por </a:t>
            </a:r>
            <a:r>
              <a:rPr lang="pt-BR" dirty="0" smtClean="0"/>
              <a:t>consequência </a:t>
            </a:r>
            <a:r>
              <a:rPr lang="pt-BR" dirty="0"/>
              <a:t>e de maneira deliberada uma destruição de sectores industriais construídos pelo estado ou apoiado por este nas décadas anteriores: a indústria siderúrgica, química, metal-mecânica, têxtil e </a:t>
            </a:r>
            <a:r>
              <a:rPr lang="pt-BR" dirty="0" smtClean="0"/>
              <a:t>calçado.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Uma política desindustrializante, liderada pelo capital financeiro, reorientou o investimento a </a:t>
            </a:r>
            <a:r>
              <a:rPr lang="pt-BR" dirty="0" smtClean="0"/>
              <a:t>sectores </a:t>
            </a:r>
            <a:r>
              <a:rPr lang="pt-BR" dirty="0"/>
              <a:t>que construíssem a base das chamadas exportações não-tradicionais e ao mesmo tempo se abria a economia ao capital estrangeiro nos mercados de bens não </a:t>
            </a:r>
            <a:r>
              <a:rPr lang="pt-BR" dirty="0" smtClean="0"/>
              <a:t>transaccionados </a:t>
            </a:r>
            <a:r>
              <a:rPr lang="pt-BR" dirty="0"/>
              <a:t>no mercado externo.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Novas explorações de riquezas tradicionais foram entregues em concessão ou a propriedade </a:t>
            </a:r>
            <a:r>
              <a:rPr lang="pt-BR" dirty="0" smtClean="0"/>
              <a:t>directa </a:t>
            </a:r>
            <a:r>
              <a:rPr lang="pt-BR" dirty="0"/>
              <a:t>de capitais estrangeiros ou nacionais.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sector financeiro sofreu alterações importantes: a privatização dos bancos e seguradoras nacionais, a abertura aos bancos internacionais, a criação de fundos de pensões e fundos de investimentos, seguros de saúde,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utilização de novos recursos financeiros resultantes da privatização de sectores da seguridade social e sobretudo o recurso ao crédito internacional privado destinados a infraestruturas concesionadas, parcerias PP, industria de exportação.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famílias alteraram substancialmente a estrutura de seus gastos, passando os rendimentos disponíveis a integrar os gastos de saúde e educação, agora privatizados e uma parte importante de produtos de consumo importados, suscetíveis de variação com a política cambial e monetária.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As empresas sobreviventes do choque monetário e financeiro ou das manobras de combate à hiperinflação foram obrigadas a repensar sua demanda em função do mercado mundial.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38" y="476672"/>
            <a:ext cx="8907662" cy="57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58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 anchor="ctr"/>
          <a:lstStyle/>
          <a:p>
            <a:pPr>
              <a:tabLst>
                <a:tab pos="355600" algn="l"/>
              </a:tabLst>
            </a:pPr>
            <a:r>
              <a:rPr lang="pt-BR" dirty="0" smtClean="0"/>
              <a:t>A política de redução do estado, eliminou substancialmente suas funções sociais, tendo sido levada a cabo uma política orçamentária sob o lema ortodoxo das sound finance</a:t>
            </a:r>
            <a:r>
              <a:rPr lang="pt-BR" sz="4400" baseline="30000" dirty="0" smtClean="0"/>
              <a:t> </a:t>
            </a:r>
            <a:r>
              <a:rPr lang="pt-BR" dirty="0" smtClean="0"/>
              <a:t>praticando-se apenas uma política de subsidiariedade por sugestão dos conselheiros  do FMI e BM.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pt-BR" dirty="0"/>
              <a:t>A distribuição do rendimento nacional apostou, sobretudo na derrama através do aumento do PIB, aumentando bruscamente as desigualdades entre os </a:t>
            </a:r>
            <a:r>
              <a:rPr lang="pt-BR" dirty="0" smtClean="0"/>
              <a:t>sectores </a:t>
            </a:r>
            <a:r>
              <a:rPr lang="pt-BR" dirty="0"/>
              <a:t>sociais do país.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A economia da América Latina cresceu  a partir dos anos 90 a taxas superiores </a:t>
            </a:r>
            <a:r>
              <a:rPr lang="pt-BR" dirty="0" smtClean="0"/>
              <a:t>as </a:t>
            </a:r>
            <a:r>
              <a:rPr lang="pt-BR" dirty="0"/>
              <a:t>da média mundial, processo iniciado em meados dos anos oitenta, depois de uma mudança substancial em seu modelo </a:t>
            </a:r>
            <a:r>
              <a:rPr lang="pt-BR" dirty="0" smtClean="0"/>
              <a:t>económico</a:t>
            </a:r>
            <a:r>
              <a:rPr lang="pt-BR" dirty="0"/>
              <a:t>, 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mas muito menos que as décadas anteriores aos anos 80´s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rt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77768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188640"/>
            <a:ext cx="292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Annual average growth rates 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48798"/>
              </p:ext>
            </p:extLst>
          </p:nvPr>
        </p:nvGraphicFramePr>
        <p:xfrm>
          <a:off x="539496" y="5589239"/>
          <a:ext cx="8065008" cy="1097280"/>
        </p:xfrm>
        <a:graphic>
          <a:graphicData uri="http://schemas.openxmlformats.org/drawingml/2006/table">
            <a:tbl>
              <a:tblPr/>
              <a:tblGrid>
                <a:gridCol w="8065008"/>
              </a:tblGrid>
              <a:tr h="1066408">
                <a:tc>
                  <a:txBody>
                    <a:bodyPr/>
                    <a:lstStyle/>
                    <a:p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Growth rates are based on gross domestic product at constant 2005 U.S. dollars.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950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rt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208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456873"/>
            <a:ext cx="8424936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9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SERIES</a:t>
            </a: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: Total trade in goods and services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9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FLOW</a:t>
            </a: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: Balance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9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MEASURE</a:t>
            </a: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: Percentage of Gross Domestic Product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51520" y="836712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90066"/>
          </a:xfrm>
        </p:spPr>
        <p:txBody>
          <a:bodyPr>
            <a:normAutofit/>
          </a:bodyPr>
          <a:lstStyle/>
          <a:p>
            <a:r>
              <a:rPr lang="pt-PT" sz="2000" dirty="0" smtClean="0"/>
              <a:t>Balança comercial 1980-2008, milhões de </a:t>
            </a:r>
            <a:r>
              <a:rPr lang="pt-PT" sz="2000" dirty="0" err="1" smtClean="0"/>
              <a:t>u$A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rt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5874"/>
            <a:ext cx="7920880" cy="50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Balance of payments, current account net, annual, 1980-2011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42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rt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4298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Inward and outward foreign direct investment flows, annual, 1970-2011 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683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352928" cy="1752600"/>
          </a:xfrm>
        </p:spPr>
        <p:txBody>
          <a:bodyPr/>
          <a:lstStyle/>
          <a:p>
            <a:r>
              <a:rPr lang="es-ES" b="1" dirty="0" smtClean="0"/>
              <a:t>A </a:t>
            </a:r>
            <a:r>
              <a:rPr lang="es-ES" b="1" dirty="0" err="1" smtClean="0"/>
              <a:t>REORIENTAção</a:t>
            </a:r>
            <a:r>
              <a:rPr lang="es-ES" b="1" dirty="0" smtClean="0"/>
              <a:t> ao MERCADO</a:t>
            </a:r>
            <a:endParaRPr lang="es-ES" b="1" dirty="0" smtClean="0"/>
          </a:p>
          <a:p>
            <a:r>
              <a:rPr lang="es-ES" b="1" dirty="0" smtClean="0"/>
              <a:t>1990</a:t>
            </a:r>
            <a:endParaRPr lang="pt-PT" dirty="0"/>
          </a:p>
        </p:txBody>
      </p:sp>
      <p:sp>
        <p:nvSpPr>
          <p:cNvPr id="4" name="Right Arrow 3"/>
          <p:cNvSpPr/>
          <p:nvPr/>
        </p:nvSpPr>
        <p:spPr>
          <a:xfrm>
            <a:off x="5292080" y="4581128"/>
            <a:ext cx="1800200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95395"/>
              </p:ext>
            </p:extLst>
          </p:nvPr>
        </p:nvGraphicFramePr>
        <p:xfrm>
          <a:off x="251520" y="260648"/>
          <a:ext cx="8424936" cy="5552480"/>
        </p:xfrm>
        <a:graphic>
          <a:graphicData uri="http://schemas.openxmlformats.org/drawingml/2006/table">
            <a:tbl>
              <a:tblPr/>
              <a:tblGrid>
                <a:gridCol w="1944216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263526">
                <a:tc gridSpan="1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latin typeface="Times New Roman"/>
                        </a:rPr>
                        <a:t>América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Latina, </a:t>
                      </a:r>
                      <a:r>
                        <a:rPr lang="en-US" sz="1400" b="1" i="0" u="none" strike="noStrike" dirty="0" err="1" smtClean="0">
                          <a:latin typeface="Times New Roman"/>
                        </a:rPr>
                        <a:t>Producto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latin typeface="Times New Roman"/>
                        </a:rPr>
                        <a:t>interno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latin typeface="Times New Roman"/>
                        </a:rPr>
                        <a:t>bruto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latin typeface="Times New Roman"/>
                        </a:rPr>
                        <a:t>por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latin typeface="Times New Roman"/>
                        </a:rPr>
                        <a:t>habitante</a:t>
                      </a:r>
                      <a:r>
                        <a:rPr lang="en-US" sz="1400" b="0" i="0" u="none" strike="noStrike" dirty="0" smtClean="0">
                          <a:latin typeface="Times New Roman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latin typeface="Times New Roman"/>
                        </a:rPr>
                        <a:t>Dólares</a:t>
                      </a:r>
                      <a:r>
                        <a:rPr lang="en-US" sz="1400" b="0" i="0" u="none" strike="noStrike" dirty="0" smtClean="0">
                          <a:latin typeface="Times New Roman"/>
                        </a:rPr>
                        <a:t> a </a:t>
                      </a:r>
                      <a:r>
                        <a:rPr lang="en-US" sz="1400" b="0" i="0" u="none" strike="noStrike" dirty="0" err="1" smtClean="0">
                          <a:latin typeface="Times New Roman"/>
                        </a:rPr>
                        <a:t>precios</a:t>
                      </a:r>
                      <a:r>
                        <a:rPr lang="en-US" sz="14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latin typeface="Times New Roman"/>
                        </a:rPr>
                        <a:t>constantes</a:t>
                      </a:r>
                      <a:r>
                        <a:rPr lang="en-US" sz="1400" b="0" i="0" u="none" strike="noStrike" dirty="0" smtClean="0">
                          <a:latin typeface="Times New Roman"/>
                        </a:rPr>
                        <a:t> de 2000)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 smtClean="0">
                        <a:latin typeface="Times New Roman"/>
                      </a:endParaRPr>
                    </a:p>
                    <a:p>
                      <a:pPr algn="l" fontAlgn="b"/>
                      <a:endParaRPr lang="en-US" sz="9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Times New Roman"/>
                        </a:rPr>
                        <a:t>País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1950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1960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1970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1980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1990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2000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2005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2006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2007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2008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Times New Roman"/>
                        </a:rPr>
                        <a:t>Argentina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4 718,0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5 261,1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6 911,9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7 586,7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5 832,7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7 730,2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8 130,8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8 733,4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9 396,3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9 952,5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Bolivia (Estado Plurinacional de)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809,4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681,1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924,8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1 066,8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869,9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996,4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1 037,2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1 064,4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1 090,2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1 134,2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Brasil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1 051,8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1 498,1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1 936,3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3 526,9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3 351,1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3 688,6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3 941,1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4 043,1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4 216,5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4 374,9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Chile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1 807,8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2 047,5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2 474,2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2 724,6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3 081,3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4 902,9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5 702,6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5 903,1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6 116,8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6 247,8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Colombia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923,6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1 085,0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1 337,0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1 814,0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2 062,6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2 257,6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2 538,2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2 678,0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2 842,7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2 879,4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Costa Rica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1 269,5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1 830,9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2 401,5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3 225,4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3 123,1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4 062,8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4 507,9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4 817,8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5 105,2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5 151,2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Cuba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…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3 327,9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2 746,5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3 473,7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3 890,4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4 173,3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4 354,6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Ecuador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537,1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673,4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776,1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1 365,6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1 297,1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1 295,7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1 570,4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1 608,0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1 624,2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1 704,7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El Salvador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1 345,2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1 558,7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1 933,1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1 897,9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1 638,5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2 092,8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2 136,2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2 188,3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2 252,4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2 272,6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Guatemala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778,1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858,9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1 121,3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1 501,5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1 289,6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1 531,9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1 571,7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1 615,8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1 675,1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1 700,2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Haití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577,5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568,7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505,7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696,0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515,7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427,3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383,7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386,2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393,0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391,5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Honduras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773,3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776,7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899,1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1 126,6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1 061,4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1 153,5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1 308,9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1 368,2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1 426,0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1 452,8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México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2 021,6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2 675,1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3 837,8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5 457,8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5 387,5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6 387,5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6 702,2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6 951,5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7 102,7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7 116,3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Nicaragua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741,4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908,5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1 304,4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993,2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681,4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771,3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842,9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864,2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879,8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896,4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Panamá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1 221,1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1 496,1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2 406,3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3 176,9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2 941,5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3 941,9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4 445,4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4 743,6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5 205,6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5 593,0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Paraguay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605,6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624,3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762,5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1 373,2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1 400,1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1 327,2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1 364,8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1 397,9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1 465,4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1 522,6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Perú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1 255,0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1 676,6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2 112,4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2 329,1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1 649,4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2 079,4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2 402,9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2 558,8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2 753,5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2 990,1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República Dominicana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779,7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949,6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1 135,0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1 749,7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1 799,0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2 706,6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2 972,1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3 240,3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3 464,1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3 594,1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Uruguay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3 467,2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3 735,4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3 937,2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5 107,4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4 980,3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6 285,3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6 575,5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7 020,9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7 535,1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8 181,0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Venezuela (República Bolivariana de)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3 084,2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4 414,5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5 573,5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5 932,0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4 828,1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4 821,7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5 004,0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5 406,2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5 788,6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5 969,4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América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Latina a/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1 721,5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2 134,8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2 769,2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3 835,9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3 516,8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4 073,9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4 334,6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4 524,7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4 726,3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4 863,0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75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A/ INCLUYE LOS PAÍSES PARA LOS QUE SE DISPONE INFORMACIÓN</a:t>
                      </a:r>
                      <a:endParaRPr lang="es-ES" sz="16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0,0281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0,0187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pt-PT" sz="3600" dirty="0" smtClean="0"/>
              <a:t>A crisis económica é uma crisis do modelo de desenvolvimento liderado pelo </a:t>
            </a:r>
            <a:r>
              <a:rPr lang="pt-PT" sz="3600" dirty="0" smtClean="0"/>
              <a:t>estado, </a:t>
            </a:r>
            <a:r>
              <a:rPr lang="pt-PT" sz="3600" dirty="0" smtClean="0"/>
              <a:t>logo é uma crisis do estado, com uma componente fiscal </a:t>
            </a:r>
            <a:r>
              <a:rPr lang="pt-PT" sz="3600" dirty="0" smtClean="0"/>
              <a:t>central, onde as tensões  das demandas sociais, as necessidades de financiar o investimento público e servir a dívida provocam mudanças bruscas na política económica.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55676741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7160" y="435426"/>
          <a:ext cx="8429681" cy="5164567"/>
        </p:xfrm>
        <a:graphic>
          <a:graphicData uri="http://schemas.openxmlformats.org/drawingml/2006/table">
            <a:tbl>
              <a:tblPr/>
              <a:tblGrid>
                <a:gridCol w="2630664"/>
                <a:gridCol w="828431"/>
                <a:gridCol w="828431"/>
                <a:gridCol w="828431"/>
                <a:gridCol w="828431"/>
                <a:gridCol w="828431"/>
                <a:gridCol w="828431"/>
                <a:gridCol w="828431"/>
              </a:tblGrid>
              <a:tr h="71810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latin typeface="Times New Roman"/>
                        </a:rPr>
                        <a:t>América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Latina</a:t>
                      </a:r>
                    </a:p>
                    <a:p>
                      <a:pPr algn="ctr" fontAlgn="b"/>
                      <a:r>
                        <a:rPr lang="en-US" sz="1000" b="1" i="0" u="none" strike="noStrike" dirty="0" err="1">
                          <a:latin typeface="Times New Roman"/>
                        </a:rPr>
                        <a:t>Producto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interno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bruto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por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habitante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en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dólares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a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precios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constantes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de 2000</a:t>
                      </a:r>
                    </a:p>
                    <a:p>
                      <a:pPr algn="ctr" fontAlgn="b"/>
                      <a:r>
                        <a:rPr lang="es-ES" sz="900" b="0" i="0" u="none" strike="noStrike" dirty="0">
                          <a:latin typeface="Times New Roman"/>
                        </a:rPr>
                        <a:t>(Tasas de variación media anual)</a:t>
                      </a:r>
                    </a:p>
                    <a:p>
                      <a:pPr algn="ctr" fontAlgn="b"/>
                      <a:r>
                        <a:rPr lang="pt-PT" sz="800" b="0" i="0" u="none" strike="noStrike" dirty="0" smtClean="0">
                          <a:latin typeface="Times New Roman"/>
                        </a:rPr>
                        <a:t>Fonte </a:t>
                      </a:r>
                      <a:r>
                        <a:rPr lang="pt-PT" sz="800" b="0" i="0" u="none" strike="noStrike" dirty="0" err="1" smtClean="0">
                          <a:latin typeface="Times New Roman"/>
                        </a:rPr>
                        <a:t>cepal</a:t>
                      </a:r>
                      <a:endParaRPr lang="en-US" sz="800" b="0" i="0" u="none" strike="noStrike" dirty="0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País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1950-1960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1960-1970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1970-1980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1980-1990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1990-2000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2000-2008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1950-2008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Argentina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0,9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2,6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Bolivia (Estado </a:t>
                      </a:r>
                      <a:r>
                        <a:rPr lang="en-US" sz="1200" b="0" i="0" u="none" strike="noStrike" dirty="0" err="1">
                          <a:latin typeface="Times New Roman"/>
                        </a:rPr>
                        <a:t>Plurinacional</a:t>
                      </a:r>
                      <a:r>
                        <a:rPr lang="en-US" sz="1200" b="0" i="0" u="none" strike="noStrike" dirty="0">
                          <a:latin typeface="Times New Roman"/>
                        </a:rPr>
                        <a:t> de)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1,7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2,0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Brasil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6,2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0,5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Chile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4,8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Colombia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0,9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Costa Rica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Cuba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…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1,9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5,9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Ecuador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5,8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El Salvador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0,2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Guatemala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3,0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Times New Roman"/>
                        </a:rPr>
                        <a:t>Haití</a:t>
                      </a:r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0,2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1,2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3,0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1,9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1,1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Honduras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0,6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México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2,2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Nicaragua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2,1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3,7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3,7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0,3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Panamá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2,1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4,9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4,5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Paraguay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0,3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6,1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Perú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2,9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3,4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4,6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República Dominicana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4,4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4,2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3,6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Uruguay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0,7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Venezuela (República Bolivariana de)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3,7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2,0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América</a:t>
                      </a:r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Latina b/ c/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2,2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2,6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3,3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-  0,9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2,2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1,8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7157" y="357156"/>
          <a:ext cx="8358249" cy="5102836"/>
        </p:xfrm>
        <a:graphic>
          <a:graphicData uri="http://schemas.openxmlformats.org/drawingml/2006/table">
            <a:tbl>
              <a:tblPr/>
              <a:tblGrid>
                <a:gridCol w="2270627"/>
                <a:gridCol w="1263937"/>
                <a:gridCol w="535965"/>
                <a:gridCol w="535965"/>
                <a:gridCol w="535965"/>
                <a:gridCol w="535965"/>
                <a:gridCol w="535965"/>
                <a:gridCol w="535965"/>
                <a:gridCol w="535965"/>
                <a:gridCol w="535965"/>
                <a:gridCol w="535965"/>
              </a:tblGrid>
              <a:tr h="191524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latin typeface="Times New Roman"/>
                        </a:rPr>
                        <a:t>América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Latina, </a:t>
                      </a:r>
                      <a:r>
                        <a:rPr lang="en-US" sz="1400" b="1" i="0" u="none" strike="noStrike" dirty="0" err="1" smtClean="0">
                          <a:latin typeface="Times New Roman"/>
                        </a:rPr>
                        <a:t>Consumo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total </a:t>
                      </a:r>
                      <a:r>
                        <a:rPr lang="en-US" sz="1400" b="1" i="0" u="none" strike="noStrike" dirty="0" err="1">
                          <a:latin typeface="Times New Roman"/>
                        </a:rPr>
                        <a:t>por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Times New Roman"/>
                        </a:rPr>
                        <a:t>habitante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dirty="0" smtClean="0">
                          <a:latin typeface="Times New Roman"/>
                        </a:rPr>
                        <a:t>(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Dólares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a 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precios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constantes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de 2000</a:t>
                      </a:r>
                      <a:r>
                        <a:rPr lang="en-US" sz="1400" b="0" i="0" u="none" strike="noStrike" dirty="0" smtClean="0">
                          <a:latin typeface="Times New Roman"/>
                        </a:rPr>
                        <a:t>), </a:t>
                      </a:r>
                      <a:r>
                        <a:rPr lang="pt-PT" sz="1400" b="0" i="0" u="none" strike="noStrike" dirty="0" smtClean="0">
                          <a:latin typeface="Times New Roman"/>
                        </a:rPr>
                        <a:t>Fonte cepal</a:t>
                      </a:r>
                      <a:endParaRPr lang="en-US" sz="1400" b="0" i="0" u="none" strike="noStrike" dirty="0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Times New Roman"/>
                        </a:rPr>
                        <a:t>País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1950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1960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1970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1980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1990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Times New Roman"/>
                        </a:rPr>
                        <a:t>Argentina</a:t>
                      </a:r>
                      <a:r>
                        <a:rPr lang="en-US" sz="1100" b="1" i="0" u="none" strike="noStrike" dirty="0">
                          <a:latin typeface="Times New Roman"/>
                        </a:rPr>
                        <a:t> a/</a:t>
                      </a:r>
                      <a:endParaRPr lang="en-US" sz="1100" b="0" i="0" u="none" strike="noStrike" dirty="0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3 704,6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3 803,8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4 589,8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5 348,5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4 591,4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6 425,0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6 364,6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6 766,3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7 285,8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7 699,0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Bolivia (Estado Plurinacional de)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678,8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615,2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829,6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959,1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812,0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905,8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913,8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930,1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948,4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978,1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Brasil 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b/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926,5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1 358,5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1 660,7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2 877,5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2 798,4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3 080,5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3 205,6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3 293,8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3 436,0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3 575,6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Chile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1 599,3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1 964,9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2 281,7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2 355,6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2 362,4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3 785,4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4 502,9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4 767,5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5 053,8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5 216,1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Colombia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784,0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879,3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1 140,2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1 571,5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1 686,1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1 937,4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2 157,8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2 260,8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2 385,9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2 409,2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Costa Rica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1 329,1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1 688,2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2 563,7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3 184,5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2 829,7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3 259,7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3 388,0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3 505,1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3 673,8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3 765,2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Cuba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3 047,2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2 480,4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3 007,4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3 447,6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3 607,6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3 613,1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Ecuador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429,6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540,7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677,1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1 113,3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993,1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956,5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1 171,8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1 216,4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1 244,0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1 318,4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Times New Roman"/>
                        </a:rPr>
                        <a:t>El Salvador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1 702,8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1 662,3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1 575,8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2 053,1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2 139,1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2 200,0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2 309,8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2 363,9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Guatemala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750,6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825,0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1 013,9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1 305,0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1 170,7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1 406,8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1 472,1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1 503,5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1 554,7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1 592,0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Haití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474,2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479,7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690,6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500,3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670,7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597,1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610,6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611,9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620,4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Honduras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592,8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662,0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779,9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980,0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907,1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970,8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1 119,4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1 184,5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1 272,4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1 320,2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México 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c/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1 764,8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2 211,8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3 063,8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4 269,4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4 268,3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4 838,2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5 331,9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5 536,1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5 674,6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5 690,4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Nicaragua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 d/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654,2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831,9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1 094,8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994,0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596,2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742,3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807,7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829,9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852,3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875,4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Panamá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850,3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1 093,0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1 620,1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1 978,2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2 187,8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2 881,6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3 532,3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3 617,3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3 903,2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4 081,2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Paraguay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554,7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610,6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731,4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1 132,6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1 248,8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1 219,6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1 170,5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1 206,0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1 256,2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1 306,9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Perú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1 105,3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1 342,3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1 942,2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1 917,1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1 417,7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1 699,9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1 904,3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2 006,2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2 139,0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2 288,7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República Dominicana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 e/ f/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776,1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809,3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1 076,4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1 487,9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1 532,0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2 315,4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2 638,4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2 909,0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3 124,9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3 301,2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Uruguay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2 996,3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3 163,4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3 733,2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3 715,9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5 252,4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4 957,9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5 428,6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5 810,9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6 301,3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Venezuela (República Bolivariana de)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1 754,3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2 255,4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2 599,6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3 939,2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3 365,4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3 095,4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3 639,6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4 088,1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4 720,5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4 961,7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América</a:t>
                      </a:r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Latina g/ h/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1 429,4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1 717,5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2 141,8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3 004,1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2 914,7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3 338,7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3 556,8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3 719,1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3 904,5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4 022,1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5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2,1016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95536" y="500053"/>
          <a:ext cx="8391303" cy="5256476"/>
        </p:xfrm>
        <a:graphic>
          <a:graphicData uri="http://schemas.openxmlformats.org/drawingml/2006/table">
            <a:tbl>
              <a:tblPr/>
              <a:tblGrid>
                <a:gridCol w="3176895"/>
                <a:gridCol w="519585"/>
                <a:gridCol w="519585"/>
                <a:gridCol w="519585"/>
                <a:gridCol w="519585"/>
                <a:gridCol w="489896"/>
                <a:gridCol w="519585"/>
                <a:gridCol w="519585"/>
                <a:gridCol w="519585"/>
                <a:gridCol w="519585"/>
                <a:gridCol w="567832"/>
              </a:tblGrid>
              <a:tr h="30533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latin typeface="Times New Roman"/>
                        </a:rPr>
                        <a:t>América,Latina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 , </a:t>
                      </a:r>
                      <a:r>
                        <a:rPr lang="es-ES" sz="1400" b="1" i="0" u="none" strike="noStrike" dirty="0" smtClean="0">
                          <a:latin typeface="Times New Roman"/>
                        </a:rPr>
                        <a:t>Formación </a:t>
                      </a:r>
                      <a:r>
                        <a:rPr lang="es-ES" sz="1400" b="1" i="0" u="none" strike="noStrike" dirty="0">
                          <a:latin typeface="Times New Roman"/>
                        </a:rPr>
                        <a:t>bruta de capital fijo por </a:t>
                      </a:r>
                      <a:r>
                        <a:rPr lang="es-ES" sz="1400" b="1" i="0" u="none" strike="noStrike" dirty="0" smtClean="0">
                          <a:latin typeface="Times New Roman"/>
                        </a:rPr>
                        <a:t>habitante, </a:t>
                      </a:r>
                      <a:r>
                        <a:rPr lang="en-US" sz="1400" b="0" i="0" u="none" strike="noStrike" dirty="0" smtClean="0">
                          <a:latin typeface="Times New Roman"/>
                        </a:rPr>
                        <a:t>(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Dólares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a 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precios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constantes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de 2000)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Times New Roman"/>
                        </a:rPr>
                        <a:t>País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1950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</a:rPr>
                        <a:t>1960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</a:rPr>
                        <a:t>1970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1980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1990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2000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2005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2006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2007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2008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Argentina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718,5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1 096,3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1 512,5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1 736,3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673,5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1 251,7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1 457,1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1 705,0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1 918,8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2 070,9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Bolivia (Estado Plurinacional de)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64,8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79,9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128,9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139,4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111,2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178,2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139,5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149,3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164,7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191,6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Brasil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250,3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322,1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450,4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939,7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588,1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619,7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592,3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635,3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711,0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798,7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Chile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289,0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371,7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442,9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420,9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541,4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968,8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1 399,2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1 417,3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1 571,4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1 858,8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Colombia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185,5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211,0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290,7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381,7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363,3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293,4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505,7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584,8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665,0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680,1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Costa Rica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136,1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243,5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347,7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606,8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568,0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722,5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797,4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867,9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1 006,3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1 107,4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Cuba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 a/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525,7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326,2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233,4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336,2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344,3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375,8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Ecuador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135,8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268,0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301,1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581,8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303,8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265,5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421,5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431,2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435,4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498,2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El Salvador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183,4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213,5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196,9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354,4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336,8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369,9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385,3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358,9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Guatemala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143,7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144,1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214,2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294,2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177,9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292,5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287,3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324,4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332,1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315,2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Haití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 b/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27,4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35,0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88,1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73,6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116,8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110,5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111,1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112,3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112,2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Honduras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64,0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81,6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192,6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278,8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191,3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297,3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312,0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346,7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405,8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446,3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México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 c/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292,5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438,2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770,4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1 287,1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942,8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1 366,1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1 414,6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1 534,7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1 626,4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1 687,3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Times New Roman"/>
                        </a:rPr>
                        <a:t>Nicaragua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78,2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132,6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272,3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204,1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140,9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230,4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225,5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230,4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245,4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262,3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Panamá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143,5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186,4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503,7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542,9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191,9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835,1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767,7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880,2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1 168,2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1 425,5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Paraguay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36,6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79,7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92,0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365,6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304,9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232,0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224,4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225,8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253,6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300,2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Perú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221,5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287,3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354,6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546,1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284,2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420,1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461,3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541,7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660,5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835,8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República Dominicana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51,7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46,9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110,8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242,8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240,0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553,6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457,6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546,9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606,3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652,7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Uruguay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707,6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705,7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1 491,9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634,5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1 024,9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849,5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1 067,4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1 136,9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1 339,1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Venezuela (República Bolivariana de)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1 434,1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1 395,4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1 480,5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2 141,2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862,7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1 013,3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1 121,9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1 428,9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1 725,6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1 657,7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América</a:t>
                      </a:r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Latina d/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329,4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431,7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594,0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955,9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584,5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753,8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799,1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887,8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983,5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1 057,7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2,902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85719" y="1142986"/>
          <a:ext cx="8501122" cy="5429285"/>
        </p:xfrm>
        <a:graphic>
          <a:graphicData uri="http://schemas.openxmlformats.org/drawingml/2006/table">
            <a:tbl>
              <a:tblPr/>
              <a:tblGrid>
                <a:gridCol w="1989623"/>
                <a:gridCol w="640474"/>
                <a:gridCol w="778154"/>
                <a:gridCol w="851175"/>
                <a:gridCol w="709314"/>
                <a:gridCol w="709314"/>
                <a:gridCol w="680941"/>
                <a:gridCol w="680941"/>
                <a:gridCol w="680941"/>
                <a:gridCol w="780245"/>
              </a:tblGrid>
              <a:tr h="1212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Países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1990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1995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2001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2002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</a:tr>
              <a:tr h="5154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4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latin typeface="Arial"/>
                        </a:rPr>
                        <a:t>Países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Desarrollados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165.627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222.000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1.146.238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609.027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442.284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361.192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418.855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590.311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857.499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Países en Desarrollo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35.892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115.963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256.088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212.017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166.318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178.699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283.030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314.316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379.070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4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Africa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2.806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5.655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9.685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19.979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13.571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18.677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18.018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29.648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35.544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4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América Latina y Caribe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9.748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29.610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97.803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78.464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54.317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44.692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94.290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75.541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83.753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Total Mundo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201.594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342.592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1.411.366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832.567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621.995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564.078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742.143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945.795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1.305.852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80920" cy="882352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IDE 1990-2006 mundial </a:t>
            </a:r>
            <a:r>
              <a:rPr lang="pt-PT" sz="2400" dirty="0" smtClean="0"/>
              <a:t>(</a:t>
            </a:r>
            <a:r>
              <a:rPr lang="pt-PT" sz="2000" dirty="0" smtClean="0"/>
              <a:t>milhões de u$a dollares)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4" y="1268760"/>
            <a:ext cx="8015039" cy="38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764704"/>
            <a:ext cx="2305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162925" cy="571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6057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2573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38004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42317"/>
            <a:ext cx="7956376" cy="621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411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0648"/>
            <a:ext cx="2800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99911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0146"/>
            <a:ext cx="6084569" cy="642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99592" y="1196752"/>
            <a:ext cx="7489081" cy="3744912"/>
            <a:chOff x="431" y="935"/>
            <a:chExt cx="5080" cy="235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" y="935"/>
              <a:ext cx="5080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665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5086" cy="23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26921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785813"/>
            <a:ext cx="8280921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819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404664"/>
            <a:ext cx="4657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819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20" y="1124744"/>
            <a:ext cx="8791880" cy="48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620688"/>
            <a:ext cx="4657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776864" cy="586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819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404664"/>
            <a:ext cx="4657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14413"/>
            <a:ext cx="8352928" cy="529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362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63" y="836712"/>
            <a:ext cx="8424937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6672"/>
            <a:ext cx="5267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86864"/>
            <a:ext cx="6706163" cy="607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4664"/>
            <a:ext cx="4657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484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038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7"/>
            <a:ext cx="8892480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5057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228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984866" cy="64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69437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28186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404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Autofit/>
          </a:bodyPr>
          <a:lstStyle/>
          <a:p>
            <a:pPr algn="just"/>
            <a:r>
              <a:rPr lang="pt-PT" sz="3200" dirty="0" smtClean="0"/>
              <a:t>Como resultado da aplicação do plano Brady e com a finalidade de tornar sustentavel o gasto do estado e corregir os desequilibros externos, a partir de finais dos anos 80 do sécolo passado se instaura um modelo conhecido como consenso de Whashington</a:t>
            </a:r>
            <a:endParaRPr lang="pt-PT" sz="3200" dirty="0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45" y="476672"/>
            <a:ext cx="8655855" cy="61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560840" cy="609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676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373616" cy="352839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 plano Brady contemplava um conjunto de medidas estruturais de correção dos deficit orçamental, da balança corrente e de instauração de um quadro macroeconómico de estabilidade</a:t>
            </a:r>
            <a:endParaRPr lang="pt-PT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96944" cy="3456384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sz="2700" dirty="0" smtClean="0"/>
              <a:t>1. CONTROLAR O DEFICIT ORÇAMENTAL, REDUZIR O PESO DO ESTADO NA ECONOMIA, ACABAR          COM OS         SUBSÍDIOS DE TODO TIPO, PRIVATIZAR SERVIÇOS E REDUZIR O ESTADO SOCIAL, DESINDUSTRIALIZAR ELIMINANDO O INVESTIMENTO PUBLICO, PRIVATIZANDO EMPRESAS PUBLICAS</a:t>
            </a:r>
            <a:br>
              <a:rPr lang="pt-PT" sz="2700" dirty="0" smtClean="0"/>
            </a:br>
            <a:r>
              <a:rPr lang="pt-PT" sz="2700" dirty="0" smtClean="0"/>
              <a:t/>
            </a:r>
            <a:br>
              <a:rPr lang="pt-PT" sz="2700" dirty="0" smtClean="0"/>
            </a:br>
            <a:r>
              <a:rPr lang="pt-PT" sz="2700" dirty="0" smtClean="0"/>
              <a:t>2. CONSEGUIR UMA BALANÇA COMERCIAL POSITIVA, AUMENTANDO AS EXPORTAÇÕES DESTINANDO RECURSOS AS AREAS DE VANTAGENS COMPETITIVAS</a:t>
            </a:r>
            <a:br>
              <a:rPr lang="pt-PT" sz="2700" dirty="0" smtClean="0"/>
            </a:br>
            <a:r>
              <a:rPr lang="pt-PT" sz="2700" dirty="0" smtClean="0"/>
              <a:t> </a:t>
            </a:r>
            <a:br>
              <a:rPr lang="pt-PT" sz="2700" dirty="0" smtClean="0"/>
            </a:br>
            <a:r>
              <a:rPr lang="pt-PT" sz="2700" dirty="0" smtClean="0"/>
              <a:t>3. CONTROLAR A INFLAÇÃO, DISMINUINDO A DESPESA DO ESTADO, </a:t>
            </a:r>
            <a:br>
              <a:rPr lang="pt-PT" sz="2700" dirty="0" smtClean="0"/>
            </a:br>
            <a:r>
              <a:rPr lang="pt-PT" sz="2700" dirty="0" smtClean="0"/>
              <a:t>INSTALAR UM SISTEMA DE CAMBIOS ÚNICOS E REGULADO PELO MERCADO</a:t>
            </a:r>
            <a:br>
              <a:rPr lang="pt-PT" sz="2700" dirty="0" smtClean="0"/>
            </a:br>
            <a:endParaRPr lang="pt-PT" sz="27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55776" y="285293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3703</Words>
  <Application>Microsoft Office PowerPoint</Application>
  <PresentationFormat>On-screen Show (4:3)</PresentationFormat>
  <Paragraphs>1120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Times New Roman</vt:lpstr>
      <vt:lpstr>Verdana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A crisis económica é uma crisis do modelo de desenvolvimento liderado pelo estado, logo é uma crisis do estado, com uma componente fiscal central, onde as tensões  das demandas sociais, as necessidades de financiar o investimento público e servir a dívida provocam mudanças bruscas na política económica.</vt:lpstr>
      <vt:lpstr>PowerPoint Presentation</vt:lpstr>
      <vt:lpstr>Como resultado da aplicação do plano Brady e com a finalidade de tornar sustentavel o gasto do estado e corregir os desequilibros externos, a partir de finais dos anos 80 do sécolo passado se instaura um modelo conhecido como consenso de Whashington</vt:lpstr>
      <vt:lpstr>O plano Brady contemplava um conjunto de medidas estruturais de correção dos deficit orçamental, da balança corrente e de instauração de um quadro macroeconómico de estabilidade</vt:lpstr>
      <vt:lpstr>  1. CONTROLAR O DEFICIT ORÇAMENTAL, REDUZIR O PESO DO ESTADO NA ECONOMIA, ACABAR          COM OS         SUBSÍDIOS DE TODO TIPO, PRIVATIZAR SERVIÇOS E REDUZIR O ESTADO SOCIAL, DESINDUSTRIALIZAR ELIMINANDO O INVESTIMENTO PUBLICO, PRIVATIZANDO EMPRESAS PUBLICAS  2. CONSEGUIR UMA BALANÇA COMERCIAL POSITIVA, AUMENTANDO AS EXPORTAÇÕES DESTINANDO RECURSOS AS AREAS DE VANTAGENS COMPETITIVAS   3. CONTROLAR A INFLAÇÃO, DISMINUINDO A DESPESA DO ESTADO,  INSTALAR UM SISTEMA DE CAMBIOS ÚNICOS E REGULADO PELO MERCADO </vt:lpstr>
      <vt:lpstr>Nasceu um novo paradigma de desenvolvimento, liderado pela empresa privada, com o Estado subsidiário, dirigido as exportações, aberto ao capital estrangeiro.</vt:lpstr>
      <vt:lpstr>O Consenso de Washington?</vt:lpstr>
      <vt:lpstr>¿Qué significa a expressão Consenso de Washington?</vt:lpstr>
      <vt:lpstr>¿Qué significa la expresión Consenso de Washington?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Qual é o impacto do CW</vt:lpstr>
      <vt:lpstr>  A maioria dos países latino-americanos tem hoje uma economia aberta, que é a receita para o crescimento económico emanada da situação internacional gerada posteriormente a caída do bloco soviético e da crisis da dívida soberana.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Balança comercial 1980-2008, milhões de u$A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 1990-2006 mundial (milhões de u$a dollares)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mariuo olivares</dc:creator>
  <cp:lastModifiedBy>Mário Olivares</cp:lastModifiedBy>
  <cp:revision>82</cp:revision>
  <dcterms:created xsi:type="dcterms:W3CDTF">2009-11-02T12:49:30Z</dcterms:created>
  <dcterms:modified xsi:type="dcterms:W3CDTF">2015-11-02T14:38:12Z</dcterms:modified>
</cp:coreProperties>
</file>